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5"/>
  </p:notesMasterIdLst>
  <p:sldIdLst>
    <p:sldId id="256" r:id="rId5"/>
    <p:sldId id="257" r:id="rId6"/>
    <p:sldId id="260" r:id="rId7"/>
    <p:sldId id="259" r:id="rId8"/>
    <p:sldId id="262" r:id="rId9"/>
    <p:sldId id="263" r:id="rId10"/>
    <p:sldId id="264" r:id="rId11"/>
    <p:sldId id="267" r:id="rId12"/>
    <p:sldId id="266" r:id="rId13"/>
    <p:sldId id="265" r:id="rId14"/>
    <p:sldId id="268" r:id="rId15"/>
    <p:sldId id="269" r:id="rId16"/>
    <p:sldId id="270" r:id="rId17"/>
    <p:sldId id="271" r:id="rId18"/>
    <p:sldId id="272" r:id="rId19"/>
    <p:sldId id="285" r:id="rId20"/>
    <p:sldId id="273" r:id="rId21"/>
    <p:sldId id="274" r:id="rId22"/>
    <p:sldId id="275" r:id="rId23"/>
    <p:sldId id="276" r:id="rId24"/>
    <p:sldId id="286" r:id="rId25"/>
    <p:sldId id="287" r:id="rId26"/>
    <p:sldId id="288" r:id="rId27"/>
    <p:sldId id="289" r:id="rId28"/>
    <p:sldId id="290" r:id="rId29"/>
    <p:sldId id="291" r:id="rId30"/>
    <p:sldId id="292" r:id="rId31"/>
    <p:sldId id="293" r:id="rId32"/>
    <p:sldId id="294" r:id="rId33"/>
    <p:sldId id="295" r:id="rId34"/>
    <p:sldId id="278" r:id="rId35"/>
    <p:sldId id="277" r:id="rId36"/>
    <p:sldId id="279" r:id="rId37"/>
    <p:sldId id="280" r:id="rId38"/>
    <p:sldId id="281" r:id="rId39"/>
    <p:sldId id="282" r:id="rId40"/>
    <p:sldId id="283" r:id="rId41"/>
    <p:sldId id="284" r:id="rId42"/>
    <p:sldId id="296" r:id="rId43"/>
    <p:sldId id="261" r:id="rId4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356" autoAdjust="0"/>
  </p:normalViewPr>
  <p:slideViewPr>
    <p:cSldViewPr snapToGrid="0">
      <p:cViewPr varScale="1">
        <p:scale>
          <a:sx n="79" d="100"/>
          <a:sy n="79" d="100"/>
        </p:scale>
        <p:origin x="80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microsoft-my.sharepoint.com/personal/snsingh_microsoft_com/Documents/CPU.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https://microsoft-my.sharepoint.com/personal/snsingh_microsoft_com/Documents/CPU.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Average Encoding Time (</a:t>
            </a:r>
            <a:r>
              <a:rPr lang="en-US" dirty="0" err="1"/>
              <a:t>ms</a:t>
            </a:r>
            <a:r>
              <a:rPr lang="en-US"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0"/>
          <c:order val="0"/>
          <c:tx>
            <c:strRef>
              <c:f>Sheet1!$C$2</c:f>
              <c:strCache>
                <c:ptCount val="1"/>
                <c:pt idx="0">
                  <c:v>4kDownSampled</c:v>
                </c:pt>
              </c:strCache>
            </c:strRef>
          </c:tx>
          <c:spPr>
            <a:ln w="28575" cap="rnd">
              <a:solidFill>
                <a:schemeClr val="accent1">
                  <a:lumMod val="50000"/>
                  <a:lumOff val="50000"/>
                </a:schemeClr>
              </a:solidFill>
              <a:round/>
            </a:ln>
            <a:effectLst/>
          </c:spPr>
          <c:marker>
            <c:symbol val="none"/>
          </c:marker>
          <c:val>
            <c:numRef>
              <c:f>Sheet1!$C$3:$C$64</c:f>
              <c:numCache>
                <c:formatCode>General</c:formatCode>
                <c:ptCount val="62"/>
                <c:pt idx="0">
                  <c:v>37</c:v>
                </c:pt>
                <c:pt idx="1">
                  <c:v>1</c:v>
                </c:pt>
                <c:pt idx="2">
                  <c:v>6</c:v>
                </c:pt>
                <c:pt idx="3">
                  <c:v>12</c:v>
                </c:pt>
                <c:pt idx="4">
                  <c:v>7</c:v>
                </c:pt>
                <c:pt idx="5">
                  <c:v>1</c:v>
                </c:pt>
                <c:pt idx="6">
                  <c:v>68</c:v>
                </c:pt>
                <c:pt idx="7">
                  <c:v>19</c:v>
                </c:pt>
                <c:pt idx="8">
                  <c:v>7</c:v>
                </c:pt>
                <c:pt idx="9">
                  <c:v>13</c:v>
                </c:pt>
                <c:pt idx="10">
                  <c:v>1</c:v>
                </c:pt>
                <c:pt idx="11">
                  <c:v>1</c:v>
                </c:pt>
                <c:pt idx="12">
                  <c:v>60</c:v>
                </c:pt>
                <c:pt idx="13">
                  <c:v>57</c:v>
                </c:pt>
                <c:pt idx="14">
                  <c:v>1</c:v>
                </c:pt>
                <c:pt idx="15">
                  <c:v>1</c:v>
                </c:pt>
                <c:pt idx="16">
                  <c:v>1</c:v>
                </c:pt>
                <c:pt idx="17">
                  <c:v>1</c:v>
                </c:pt>
                <c:pt idx="18">
                  <c:v>2</c:v>
                </c:pt>
                <c:pt idx="19">
                  <c:v>92</c:v>
                </c:pt>
                <c:pt idx="20">
                  <c:v>3</c:v>
                </c:pt>
                <c:pt idx="21">
                  <c:v>2</c:v>
                </c:pt>
                <c:pt idx="22">
                  <c:v>60</c:v>
                </c:pt>
                <c:pt idx="23">
                  <c:v>80</c:v>
                </c:pt>
                <c:pt idx="24">
                  <c:v>71</c:v>
                </c:pt>
                <c:pt idx="25">
                  <c:v>46</c:v>
                </c:pt>
                <c:pt idx="26">
                  <c:v>2</c:v>
                </c:pt>
                <c:pt idx="27">
                  <c:v>1</c:v>
                </c:pt>
                <c:pt idx="28">
                  <c:v>10</c:v>
                </c:pt>
                <c:pt idx="29">
                  <c:v>13</c:v>
                </c:pt>
                <c:pt idx="30">
                  <c:v>35</c:v>
                </c:pt>
                <c:pt idx="31">
                  <c:v>72</c:v>
                </c:pt>
                <c:pt idx="32">
                  <c:v>3</c:v>
                </c:pt>
                <c:pt idx="33">
                  <c:v>70</c:v>
                </c:pt>
                <c:pt idx="34">
                  <c:v>2</c:v>
                </c:pt>
                <c:pt idx="35">
                  <c:v>2</c:v>
                </c:pt>
                <c:pt idx="36">
                  <c:v>49</c:v>
                </c:pt>
                <c:pt idx="37">
                  <c:v>55</c:v>
                </c:pt>
                <c:pt idx="38">
                  <c:v>39</c:v>
                </c:pt>
                <c:pt idx="39">
                  <c:v>25</c:v>
                </c:pt>
                <c:pt idx="40">
                  <c:v>1</c:v>
                </c:pt>
                <c:pt idx="41">
                  <c:v>12</c:v>
                </c:pt>
                <c:pt idx="42">
                  <c:v>1</c:v>
                </c:pt>
                <c:pt idx="43">
                  <c:v>68</c:v>
                </c:pt>
                <c:pt idx="44">
                  <c:v>179</c:v>
                </c:pt>
                <c:pt idx="45">
                  <c:v>9</c:v>
                </c:pt>
                <c:pt idx="46">
                  <c:v>1</c:v>
                </c:pt>
                <c:pt idx="47">
                  <c:v>3</c:v>
                </c:pt>
                <c:pt idx="48">
                  <c:v>13</c:v>
                </c:pt>
                <c:pt idx="49">
                  <c:v>30</c:v>
                </c:pt>
                <c:pt idx="50">
                  <c:v>11</c:v>
                </c:pt>
                <c:pt idx="51">
                  <c:v>15</c:v>
                </c:pt>
                <c:pt idx="52">
                  <c:v>12</c:v>
                </c:pt>
                <c:pt idx="53">
                  <c:v>15</c:v>
                </c:pt>
                <c:pt idx="54">
                  <c:v>16</c:v>
                </c:pt>
              </c:numCache>
            </c:numRef>
          </c:val>
          <c:smooth val="0"/>
          <c:extLst>
            <c:ext xmlns:c16="http://schemas.microsoft.com/office/drawing/2014/chart" uri="{C3380CC4-5D6E-409C-BE32-E72D297353CC}">
              <c16:uniqueId val="{00000000-0C93-4493-ADA8-B914555858DB}"/>
            </c:ext>
          </c:extLst>
        </c:ser>
        <c:ser>
          <c:idx val="1"/>
          <c:order val="1"/>
          <c:tx>
            <c:strRef>
              <c:f>Sheet1!$D$2</c:f>
              <c:strCache>
                <c:ptCount val="1"/>
                <c:pt idx="0">
                  <c:v>4kNative</c:v>
                </c:pt>
              </c:strCache>
            </c:strRef>
          </c:tx>
          <c:spPr>
            <a:ln w="28575" cap="rnd">
              <a:solidFill>
                <a:srgbClr val="FF0000"/>
              </a:solidFill>
              <a:round/>
            </a:ln>
            <a:effectLst/>
          </c:spPr>
          <c:marker>
            <c:symbol val="none"/>
          </c:marker>
          <c:val>
            <c:numRef>
              <c:f>Sheet1!$D$3:$D$64</c:f>
              <c:numCache>
                <c:formatCode>General</c:formatCode>
                <c:ptCount val="62"/>
                <c:pt idx="0">
                  <c:v>0</c:v>
                </c:pt>
                <c:pt idx="1">
                  <c:v>1</c:v>
                </c:pt>
                <c:pt idx="2">
                  <c:v>12</c:v>
                </c:pt>
                <c:pt idx="3">
                  <c:v>1</c:v>
                </c:pt>
                <c:pt idx="4">
                  <c:v>0</c:v>
                </c:pt>
                <c:pt idx="5">
                  <c:v>1</c:v>
                </c:pt>
                <c:pt idx="6">
                  <c:v>1</c:v>
                </c:pt>
                <c:pt idx="7">
                  <c:v>195</c:v>
                </c:pt>
                <c:pt idx="8">
                  <c:v>958</c:v>
                </c:pt>
                <c:pt idx="9">
                  <c:v>701</c:v>
                </c:pt>
                <c:pt idx="10">
                  <c:v>2</c:v>
                </c:pt>
                <c:pt idx="11">
                  <c:v>223</c:v>
                </c:pt>
                <c:pt idx="12">
                  <c:v>1</c:v>
                </c:pt>
                <c:pt idx="13">
                  <c:v>168</c:v>
                </c:pt>
                <c:pt idx="14">
                  <c:v>1</c:v>
                </c:pt>
                <c:pt idx="15">
                  <c:v>1</c:v>
                </c:pt>
                <c:pt idx="16">
                  <c:v>194</c:v>
                </c:pt>
                <c:pt idx="17">
                  <c:v>1</c:v>
                </c:pt>
                <c:pt idx="18">
                  <c:v>542</c:v>
                </c:pt>
                <c:pt idx="19">
                  <c:v>250</c:v>
                </c:pt>
                <c:pt idx="20">
                  <c:v>342</c:v>
                </c:pt>
                <c:pt idx="21">
                  <c:v>43</c:v>
                </c:pt>
                <c:pt idx="22">
                  <c:v>42</c:v>
                </c:pt>
                <c:pt idx="23">
                  <c:v>44</c:v>
                </c:pt>
                <c:pt idx="24">
                  <c:v>1</c:v>
                </c:pt>
                <c:pt idx="25">
                  <c:v>350</c:v>
                </c:pt>
                <c:pt idx="26">
                  <c:v>126</c:v>
                </c:pt>
                <c:pt idx="27">
                  <c:v>251</c:v>
                </c:pt>
                <c:pt idx="28">
                  <c:v>169</c:v>
                </c:pt>
                <c:pt idx="29">
                  <c:v>79</c:v>
                </c:pt>
                <c:pt idx="30">
                  <c:v>1</c:v>
                </c:pt>
                <c:pt idx="31">
                  <c:v>556</c:v>
                </c:pt>
                <c:pt idx="32">
                  <c:v>429</c:v>
                </c:pt>
                <c:pt idx="33">
                  <c:v>142</c:v>
                </c:pt>
                <c:pt idx="34">
                  <c:v>237</c:v>
                </c:pt>
                <c:pt idx="35">
                  <c:v>86</c:v>
                </c:pt>
                <c:pt idx="36">
                  <c:v>440</c:v>
                </c:pt>
                <c:pt idx="37">
                  <c:v>1</c:v>
                </c:pt>
                <c:pt idx="38">
                  <c:v>176</c:v>
                </c:pt>
                <c:pt idx="39">
                  <c:v>204</c:v>
                </c:pt>
                <c:pt idx="40">
                  <c:v>2</c:v>
                </c:pt>
                <c:pt idx="41">
                  <c:v>1</c:v>
                </c:pt>
                <c:pt idx="42">
                  <c:v>121</c:v>
                </c:pt>
                <c:pt idx="43">
                  <c:v>1</c:v>
                </c:pt>
                <c:pt idx="44">
                  <c:v>0</c:v>
                </c:pt>
                <c:pt idx="45">
                  <c:v>3</c:v>
                </c:pt>
                <c:pt idx="46">
                  <c:v>16</c:v>
                </c:pt>
                <c:pt idx="47">
                  <c:v>307</c:v>
                </c:pt>
                <c:pt idx="48">
                  <c:v>0</c:v>
                </c:pt>
                <c:pt idx="49">
                  <c:v>126</c:v>
                </c:pt>
                <c:pt idx="50">
                  <c:v>1</c:v>
                </c:pt>
                <c:pt idx="51">
                  <c:v>4</c:v>
                </c:pt>
                <c:pt idx="52">
                  <c:v>117</c:v>
                </c:pt>
                <c:pt idx="53">
                  <c:v>1033</c:v>
                </c:pt>
                <c:pt idx="54">
                  <c:v>46</c:v>
                </c:pt>
                <c:pt idx="55">
                  <c:v>170</c:v>
                </c:pt>
                <c:pt idx="56">
                  <c:v>283</c:v>
                </c:pt>
                <c:pt idx="57">
                  <c:v>332</c:v>
                </c:pt>
                <c:pt idx="58">
                  <c:v>2</c:v>
                </c:pt>
                <c:pt idx="59">
                  <c:v>268</c:v>
                </c:pt>
                <c:pt idx="60">
                  <c:v>14</c:v>
                </c:pt>
                <c:pt idx="61">
                  <c:v>2</c:v>
                </c:pt>
              </c:numCache>
            </c:numRef>
          </c:val>
          <c:smooth val="0"/>
          <c:extLst>
            <c:ext xmlns:c16="http://schemas.microsoft.com/office/drawing/2014/chart" uri="{C3380CC4-5D6E-409C-BE32-E72D297353CC}">
              <c16:uniqueId val="{00000001-0C93-4493-ADA8-B914555858DB}"/>
            </c:ext>
          </c:extLst>
        </c:ser>
        <c:dLbls>
          <c:showLegendKey val="0"/>
          <c:showVal val="0"/>
          <c:showCatName val="0"/>
          <c:showSerName val="0"/>
          <c:showPercent val="0"/>
          <c:showBubbleSize val="0"/>
        </c:dLbls>
        <c:smooth val="0"/>
        <c:axId val="718237888"/>
        <c:axId val="718237232"/>
      </c:lineChart>
      <c:catAx>
        <c:axId val="71823788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out"/>
        <c:minorTickMark val="none"/>
        <c:tickLblPos val="nextTo"/>
        <c:crossAx val="718237232"/>
        <c:crosses val="autoZero"/>
        <c:auto val="1"/>
        <c:lblAlgn val="ctr"/>
        <c:lblOffset val="100"/>
        <c:noMultiLvlLbl val="0"/>
      </c:catAx>
      <c:valAx>
        <c:axId val="71823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71823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Output Frames / Second (fps)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lineChart>
        <c:grouping val="standard"/>
        <c:varyColors val="0"/>
        <c:ser>
          <c:idx val="0"/>
          <c:order val="0"/>
          <c:tx>
            <c:strRef>
              <c:f>Sheet1!$G$2</c:f>
              <c:strCache>
                <c:ptCount val="1"/>
                <c:pt idx="0">
                  <c:v>4kDownSampled</c:v>
                </c:pt>
              </c:strCache>
            </c:strRef>
          </c:tx>
          <c:spPr>
            <a:ln w="28575" cap="rnd">
              <a:solidFill>
                <a:schemeClr val="accent1">
                  <a:lumMod val="50000"/>
                  <a:lumOff val="50000"/>
                </a:schemeClr>
              </a:solidFill>
              <a:round/>
            </a:ln>
            <a:effectLst/>
          </c:spPr>
          <c:marker>
            <c:symbol val="none"/>
          </c:marker>
          <c:val>
            <c:numRef>
              <c:f>Sheet1!$G$3:$G$63</c:f>
              <c:numCache>
                <c:formatCode>General</c:formatCode>
                <c:ptCount val="61"/>
                <c:pt idx="0">
                  <c:v>0.60295494599999999</c:v>
                </c:pt>
                <c:pt idx="1">
                  <c:v>4.2004806690000001</c:v>
                </c:pt>
                <c:pt idx="2">
                  <c:v>0</c:v>
                </c:pt>
                <c:pt idx="3">
                  <c:v>5.2032314949999998</c:v>
                </c:pt>
                <c:pt idx="4">
                  <c:v>4.9980095410000001</c:v>
                </c:pt>
                <c:pt idx="5">
                  <c:v>6.3898721810000003</c:v>
                </c:pt>
                <c:pt idx="6">
                  <c:v>10.61715051</c:v>
                </c:pt>
                <c:pt idx="7">
                  <c:v>9.5934206080000006</c:v>
                </c:pt>
                <c:pt idx="8">
                  <c:v>9.3909054039999997</c:v>
                </c:pt>
                <c:pt idx="9">
                  <c:v>8.4141382530000008</c:v>
                </c:pt>
                <c:pt idx="10">
                  <c:v>7.3890911099999999</c:v>
                </c:pt>
                <c:pt idx="11">
                  <c:v>10.01620797</c:v>
                </c:pt>
                <c:pt idx="12">
                  <c:v>9.5857433790000002</c:v>
                </c:pt>
                <c:pt idx="13">
                  <c:v>8.8132159580000007</c:v>
                </c:pt>
                <c:pt idx="14">
                  <c:v>8.5871567389999992</c:v>
                </c:pt>
                <c:pt idx="15">
                  <c:v>9.4070174790000003</c:v>
                </c:pt>
                <c:pt idx="16">
                  <c:v>11.206743879999999</c:v>
                </c:pt>
                <c:pt idx="17">
                  <c:v>8.7752880609999995</c:v>
                </c:pt>
                <c:pt idx="18">
                  <c:v>9.6110005110000003</c:v>
                </c:pt>
                <c:pt idx="19">
                  <c:v>9.4020386610000006</c:v>
                </c:pt>
                <c:pt idx="20">
                  <c:v>8.0120275169999999</c:v>
                </c:pt>
                <c:pt idx="21">
                  <c:v>7.592626857</c:v>
                </c:pt>
                <c:pt idx="22">
                  <c:v>7.7167959719999999</c:v>
                </c:pt>
                <c:pt idx="23">
                  <c:v>9.9230460899999997</c:v>
                </c:pt>
                <c:pt idx="24">
                  <c:v>9.5829124809999993</c:v>
                </c:pt>
                <c:pt idx="25">
                  <c:v>9.0118327429999994</c:v>
                </c:pt>
                <c:pt idx="26">
                  <c:v>9.2056873919999997</c:v>
                </c:pt>
                <c:pt idx="27">
                  <c:v>7.982160844</c:v>
                </c:pt>
                <c:pt idx="28">
                  <c:v>8.5997328809999996</c:v>
                </c:pt>
                <c:pt idx="29">
                  <c:v>8.9686096059999993</c:v>
                </c:pt>
                <c:pt idx="30">
                  <c:v>10.43771156</c:v>
                </c:pt>
                <c:pt idx="31">
                  <c:v>8.3854441340000001</c:v>
                </c:pt>
                <c:pt idx="32">
                  <c:v>7.2162629410000001</c:v>
                </c:pt>
                <c:pt idx="33">
                  <c:v>8.2117941410000004</c:v>
                </c:pt>
                <c:pt idx="34">
                  <c:v>7.3891131459999997</c:v>
                </c:pt>
                <c:pt idx="35">
                  <c:v>8.4023381330000007</c:v>
                </c:pt>
                <c:pt idx="36">
                  <c:v>7.6101331979999998</c:v>
                </c:pt>
                <c:pt idx="37">
                  <c:v>5.7925124349999999</c:v>
                </c:pt>
                <c:pt idx="38">
                  <c:v>10.40231591</c:v>
                </c:pt>
                <c:pt idx="39">
                  <c:v>6.1955849140000003</c:v>
                </c:pt>
                <c:pt idx="40">
                  <c:v>5.9912887059999997</c:v>
                </c:pt>
                <c:pt idx="41">
                  <c:v>4.6152484730000003</c:v>
                </c:pt>
                <c:pt idx="42">
                  <c:v>5.7931162389999997</c:v>
                </c:pt>
                <c:pt idx="43">
                  <c:v>4.7923959690000002</c:v>
                </c:pt>
                <c:pt idx="44">
                  <c:v>5.3947027800000003</c:v>
                </c:pt>
                <c:pt idx="45">
                  <c:v>5.6038710009999999</c:v>
                </c:pt>
                <c:pt idx="46">
                  <c:v>5.0001420840000002</c:v>
                </c:pt>
                <c:pt idx="47">
                  <c:v>4.9999944530000002</c:v>
                </c:pt>
                <c:pt idx="48">
                  <c:v>5.1805117879999996</c:v>
                </c:pt>
                <c:pt idx="49">
                  <c:v>5.561677317</c:v>
                </c:pt>
                <c:pt idx="50">
                  <c:v>4.8607907859999999</c:v>
                </c:pt>
                <c:pt idx="51">
                  <c:v>7.8001171469999999</c:v>
                </c:pt>
                <c:pt idx="52">
                  <c:v>8.3885203980000007</c:v>
                </c:pt>
                <c:pt idx="53">
                  <c:v>2.8041950120000001</c:v>
                </c:pt>
              </c:numCache>
            </c:numRef>
          </c:val>
          <c:smooth val="0"/>
          <c:extLst>
            <c:ext xmlns:c16="http://schemas.microsoft.com/office/drawing/2014/chart" uri="{C3380CC4-5D6E-409C-BE32-E72D297353CC}">
              <c16:uniqueId val="{00000000-C441-4D14-8A6E-DCCAA4233B30}"/>
            </c:ext>
          </c:extLst>
        </c:ser>
        <c:ser>
          <c:idx val="1"/>
          <c:order val="1"/>
          <c:tx>
            <c:strRef>
              <c:f>Sheet1!$H$2</c:f>
              <c:strCache>
                <c:ptCount val="1"/>
                <c:pt idx="0">
                  <c:v>4kNative</c:v>
                </c:pt>
              </c:strCache>
            </c:strRef>
          </c:tx>
          <c:spPr>
            <a:ln w="28575" cap="rnd">
              <a:solidFill>
                <a:srgbClr val="FF0000"/>
              </a:solidFill>
              <a:round/>
            </a:ln>
            <a:effectLst/>
          </c:spPr>
          <c:marker>
            <c:symbol val="none"/>
          </c:marker>
          <c:val>
            <c:numRef>
              <c:f>Sheet1!$H$3:$H$63</c:f>
              <c:numCache>
                <c:formatCode>General</c:formatCode>
                <c:ptCount val="61"/>
                <c:pt idx="0">
                  <c:v>0.60359356445549595</c:v>
                </c:pt>
                <c:pt idx="1">
                  <c:v>3.5953844124207199</c:v>
                </c:pt>
                <c:pt idx="2">
                  <c:v>0</c:v>
                </c:pt>
                <c:pt idx="3">
                  <c:v>4.5951408693707103</c:v>
                </c:pt>
                <c:pt idx="4">
                  <c:v>5.39666725140727</c:v>
                </c:pt>
                <c:pt idx="5">
                  <c:v>5.20947896534941</c:v>
                </c:pt>
                <c:pt idx="6">
                  <c:v>5.1685097715815296</c:v>
                </c:pt>
                <c:pt idx="7">
                  <c:v>1.4053609640590199</c:v>
                </c:pt>
                <c:pt idx="8">
                  <c:v>1.0006128975573001</c:v>
                </c:pt>
                <c:pt idx="9">
                  <c:v>3.4000902337843502</c:v>
                </c:pt>
                <c:pt idx="10">
                  <c:v>3.1636559514433999</c:v>
                </c:pt>
                <c:pt idx="11">
                  <c:v>7.6907891345228201</c:v>
                </c:pt>
                <c:pt idx="12">
                  <c:v>6.5980839884243201</c:v>
                </c:pt>
                <c:pt idx="13">
                  <c:v>4.4005557603812404</c:v>
                </c:pt>
                <c:pt idx="14">
                  <c:v>6.6007581536335502</c:v>
                </c:pt>
                <c:pt idx="15">
                  <c:v>4.1999820800917496</c:v>
                </c:pt>
                <c:pt idx="16">
                  <c:v>5.1924280893525401</c:v>
                </c:pt>
                <c:pt idx="17">
                  <c:v>4.4122184696826396</c:v>
                </c:pt>
                <c:pt idx="18">
                  <c:v>3.99179925460929</c:v>
                </c:pt>
                <c:pt idx="19">
                  <c:v>2.4019317920274701</c:v>
                </c:pt>
                <c:pt idx="20">
                  <c:v>2.6021147750374101</c:v>
                </c:pt>
                <c:pt idx="21">
                  <c:v>5.7846552201620298</c:v>
                </c:pt>
                <c:pt idx="22">
                  <c:v>5.6061104458769604</c:v>
                </c:pt>
                <c:pt idx="23">
                  <c:v>6.0060322935272001</c:v>
                </c:pt>
                <c:pt idx="24">
                  <c:v>4.2030389178335197</c:v>
                </c:pt>
                <c:pt idx="25">
                  <c:v>4.7928218671096898</c:v>
                </c:pt>
                <c:pt idx="26">
                  <c:v>4.3980218066635901</c:v>
                </c:pt>
                <c:pt idx="27">
                  <c:v>3.4046956069071102</c:v>
                </c:pt>
                <c:pt idx="28">
                  <c:v>5.0034237799298902</c:v>
                </c:pt>
                <c:pt idx="29">
                  <c:v>4.1943206039424501</c:v>
                </c:pt>
                <c:pt idx="30">
                  <c:v>2.20238962006382</c:v>
                </c:pt>
                <c:pt idx="31">
                  <c:v>4.75077321407396</c:v>
                </c:pt>
                <c:pt idx="32">
                  <c:v>5.2531231218080396</c:v>
                </c:pt>
                <c:pt idx="33">
                  <c:v>2.75836360350212</c:v>
                </c:pt>
                <c:pt idx="34">
                  <c:v>4.0621938462517004</c:v>
                </c:pt>
                <c:pt idx="35">
                  <c:v>6.1808242316941602</c:v>
                </c:pt>
                <c:pt idx="36">
                  <c:v>4.0056252175319598</c:v>
                </c:pt>
                <c:pt idx="37">
                  <c:v>6.78812415976404</c:v>
                </c:pt>
                <c:pt idx="38">
                  <c:v>6.0193466451561202</c:v>
                </c:pt>
                <c:pt idx="39">
                  <c:v>6.4020349917861896</c:v>
                </c:pt>
                <c:pt idx="40">
                  <c:v>5.9877177483594597</c:v>
                </c:pt>
                <c:pt idx="41">
                  <c:v>6.6031824847231002</c:v>
                </c:pt>
                <c:pt idx="42">
                  <c:v>7.0118927583178001</c:v>
                </c:pt>
                <c:pt idx="43">
                  <c:v>5.7907846612484901</c:v>
                </c:pt>
                <c:pt idx="44">
                  <c:v>7.0687154795647</c:v>
                </c:pt>
                <c:pt idx="45">
                  <c:v>5.3121647182425802</c:v>
                </c:pt>
                <c:pt idx="46">
                  <c:v>5.7978107485295096</c:v>
                </c:pt>
                <c:pt idx="47">
                  <c:v>2.3980946227218398</c:v>
                </c:pt>
                <c:pt idx="48">
                  <c:v>1.8007626391339999</c:v>
                </c:pt>
                <c:pt idx="49">
                  <c:v>1.9972099161057499</c:v>
                </c:pt>
                <c:pt idx="50">
                  <c:v>3.0027401622095402</c:v>
                </c:pt>
                <c:pt idx="51">
                  <c:v>3.0015544677136901</c:v>
                </c:pt>
                <c:pt idx="52">
                  <c:v>2.1644379708392201</c:v>
                </c:pt>
                <c:pt idx="53">
                  <c:v>3.4639202073926998</c:v>
                </c:pt>
                <c:pt idx="54">
                  <c:v>2.6201610530735899</c:v>
                </c:pt>
                <c:pt idx="55">
                  <c:v>2.8034431934678699</c:v>
                </c:pt>
                <c:pt idx="56">
                  <c:v>3.99408832828267</c:v>
                </c:pt>
                <c:pt idx="57">
                  <c:v>5.2082741210940702</c:v>
                </c:pt>
                <c:pt idx="58">
                  <c:v>4.59324188935891</c:v>
                </c:pt>
                <c:pt idx="59">
                  <c:v>3.0048405616398499</c:v>
                </c:pt>
                <c:pt idx="60">
                  <c:v>1.7973131006854799</c:v>
                </c:pt>
              </c:numCache>
            </c:numRef>
          </c:val>
          <c:smooth val="0"/>
          <c:extLst>
            <c:ext xmlns:c16="http://schemas.microsoft.com/office/drawing/2014/chart" uri="{C3380CC4-5D6E-409C-BE32-E72D297353CC}">
              <c16:uniqueId val="{00000001-C441-4D14-8A6E-DCCAA4233B30}"/>
            </c:ext>
          </c:extLst>
        </c:ser>
        <c:dLbls>
          <c:showLegendKey val="0"/>
          <c:showVal val="0"/>
          <c:showCatName val="0"/>
          <c:showSerName val="0"/>
          <c:showPercent val="0"/>
          <c:showBubbleSize val="0"/>
        </c:dLbls>
        <c:smooth val="0"/>
        <c:axId val="726285744"/>
        <c:axId val="726284760"/>
      </c:lineChart>
      <c:catAx>
        <c:axId val="72628574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out"/>
        <c:minorTickMark val="none"/>
        <c:tickLblPos val="nextTo"/>
        <c:crossAx val="726284760"/>
        <c:crosses val="autoZero"/>
        <c:auto val="1"/>
        <c:lblAlgn val="ctr"/>
        <c:lblOffset val="100"/>
        <c:noMultiLvlLbl val="0"/>
      </c:catAx>
      <c:valAx>
        <c:axId val="726284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72628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C69EB-8937-4B69-A0BE-7A0DFFA0F0AE}" type="datetimeFigureOut">
              <a:rPr lang="it-IT" smtClean="0"/>
              <a:t>26/11/2019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5A46E-3286-4771-9D1E-3CFABF89CBF0}" type="slidenum">
              <a:rPr lang="it-IT" smtClean="0"/>
              <a:t>‹N›</a:t>
            </a:fld>
            <a:endParaRPr lang="it-IT"/>
          </a:p>
        </p:txBody>
      </p:sp>
    </p:spTree>
    <p:extLst>
      <p:ext uri="{BB962C8B-B14F-4D97-AF65-F5344CB8AC3E}">
        <p14:creationId xmlns:p14="http://schemas.microsoft.com/office/powerpoint/2010/main" val="3329472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upport.microsoft.com/en-us/4491323/support-policy-windows-virtual-desktop-windows-10-ent-multi-session"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www.microsoft.com/en-us/microsoft-365/blog/2019/09/30/windows-virtual-desktop-generally-available-worldwide/" TargetMode="External"/><Relationship Id="rId4" Type="http://schemas.openxmlformats.org/officeDocument/2006/relationships/hyperlink" Target="https://docs.microsoft.com/en-us/azure/virtual-desktop/windows-10-multisession-faq"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File Server per gestione delle farm di Session Host</a:t>
            </a:r>
          </a:p>
          <a:p>
            <a:endParaRPr lang="it-IT" dirty="0"/>
          </a:p>
        </p:txBody>
      </p:sp>
      <p:sp>
        <p:nvSpPr>
          <p:cNvPr id="4" name="Segnaposto numero diapositiva 3"/>
          <p:cNvSpPr>
            <a:spLocks noGrp="1"/>
          </p:cNvSpPr>
          <p:nvPr>
            <p:ph type="sldNum" sz="quarter" idx="5"/>
          </p:nvPr>
        </p:nvSpPr>
        <p:spPr/>
        <p:txBody>
          <a:bodyPr/>
          <a:lstStyle/>
          <a:p>
            <a:fld id="{6D55A46E-3286-4771-9D1E-3CFABF89CBF0}" type="slidenum">
              <a:rPr lang="it-IT" smtClean="0"/>
              <a:t>8</a:t>
            </a:fld>
            <a:endParaRPr lang="it-IT"/>
          </a:p>
        </p:txBody>
      </p:sp>
    </p:spTree>
    <p:extLst>
      <p:ext uri="{BB962C8B-B14F-4D97-AF65-F5344CB8AC3E}">
        <p14:creationId xmlns:p14="http://schemas.microsoft.com/office/powerpoint/2010/main" val="807213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GPU appare in stato </a:t>
            </a:r>
            <a:r>
              <a:rPr lang="it-IT" dirty="0" err="1"/>
              <a:t>Dismounted</a:t>
            </a:r>
            <a:r>
              <a:rPr lang="it-IT" dirty="0"/>
              <a:t> in System Devices nel Device Manager </a:t>
            </a:r>
            <a:r>
              <a:rPr lang="it-IT" dirty="0" err="1"/>
              <a:t>dell’host</a:t>
            </a:r>
            <a:endParaRPr lang="it-IT" dirty="0"/>
          </a:p>
        </p:txBody>
      </p:sp>
      <p:sp>
        <p:nvSpPr>
          <p:cNvPr id="4" name="Segnaposto numero diapositiva 3"/>
          <p:cNvSpPr>
            <a:spLocks noGrp="1"/>
          </p:cNvSpPr>
          <p:nvPr>
            <p:ph type="sldNum" sz="quarter" idx="5"/>
          </p:nvPr>
        </p:nvSpPr>
        <p:spPr/>
        <p:txBody>
          <a:bodyPr/>
          <a:lstStyle/>
          <a:p>
            <a:fld id="{6D55A46E-3286-4771-9D1E-3CFABF89CBF0}" type="slidenum">
              <a:rPr lang="it-IT" smtClean="0"/>
              <a:t>24</a:t>
            </a:fld>
            <a:endParaRPr lang="it-IT"/>
          </a:p>
        </p:txBody>
      </p:sp>
    </p:spTree>
    <p:extLst>
      <p:ext uri="{BB962C8B-B14F-4D97-AF65-F5344CB8AC3E}">
        <p14:creationId xmlns:p14="http://schemas.microsoft.com/office/powerpoint/2010/main" val="2853820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By default, when the host server is shut down, the state of running virtual machines is saved. However, this setting prevents Discrete Device Assignment from being enabled. If you attempt to enable DDA, you will get the error</a:t>
            </a:r>
          </a:p>
        </p:txBody>
      </p:sp>
      <p:sp>
        <p:nvSpPr>
          <p:cNvPr id="4" name="Segnaposto numero diapositiva 3"/>
          <p:cNvSpPr>
            <a:spLocks noGrp="1"/>
          </p:cNvSpPr>
          <p:nvPr>
            <p:ph type="sldNum" sz="quarter" idx="5"/>
          </p:nvPr>
        </p:nvSpPr>
        <p:spPr/>
        <p:txBody>
          <a:bodyPr/>
          <a:lstStyle/>
          <a:p>
            <a:fld id="{6D55A46E-3286-4771-9D1E-3CFABF89CBF0}" type="slidenum">
              <a:rPr lang="it-IT" smtClean="0"/>
              <a:t>25</a:t>
            </a:fld>
            <a:endParaRPr lang="it-IT"/>
          </a:p>
        </p:txBody>
      </p:sp>
    </p:spTree>
    <p:extLst>
      <p:ext uri="{BB962C8B-B14F-4D97-AF65-F5344CB8AC3E}">
        <p14:creationId xmlns:p14="http://schemas.microsoft.com/office/powerpoint/2010/main" val="1163025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locationpath</a:t>
            </a:r>
            <a:r>
              <a:rPr lang="it-IT" dirty="0"/>
              <a:t> contiene l’indirizzo e la posizione del Device </a:t>
            </a:r>
          </a:p>
          <a:p>
            <a:endParaRPr lang="it-IT" dirty="0"/>
          </a:p>
        </p:txBody>
      </p:sp>
      <p:sp>
        <p:nvSpPr>
          <p:cNvPr id="4" name="Segnaposto numero diapositiva 3"/>
          <p:cNvSpPr>
            <a:spLocks noGrp="1"/>
          </p:cNvSpPr>
          <p:nvPr>
            <p:ph type="sldNum" sz="quarter" idx="5"/>
          </p:nvPr>
        </p:nvSpPr>
        <p:spPr/>
        <p:txBody>
          <a:bodyPr/>
          <a:lstStyle/>
          <a:p>
            <a:fld id="{6D55A46E-3286-4771-9D1E-3CFABF89CBF0}" type="slidenum">
              <a:rPr lang="it-IT" smtClean="0"/>
              <a:t>26</a:t>
            </a:fld>
            <a:endParaRPr lang="it-IT"/>
          </a:p>
        </p:txBody>
      </p:sp>
    </p:spTree>
    <p:extLst>
      <p:ext uri="{BB962C8B-B14F-4D97-AF65-F5344CB8AC3E}">
        <p14:creationId xmlns:p14="http://schemas.microsoft.com/office/powerpoint/2010/main" val="3533853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GPU is now available and accessible exclusively to the VM. Open Device Manager in</a:t>
            </a:r>
          </a:p>
          <a:p>
            <a:r>
              <a:rPr lang="en-US" sz="1200" b="0" i="0" u="none" strike="noStrike" kern="1200" baseline="0" dirty="0">
                <a:solidFill>
                  <a:schemeClr val="tx1"/>
                </a:solidFill>
                <a:latin typeface="+mn-lt"/>
                <a:ea typeface="+mn-ea"/>
                <a:cs typeface="+mn-cs"/>
              </a:rPr>
              <a:t>the VM. The new device is listed under Display adapters</a:t>
            </a:r>
          </a:p>
          <a:p>
            <a:endParaRPr lang="en-US" sz="1200" b="0" i="0" u="none" strike="noStrike" kern="1200" baseline="0" dirty="0">
              <a:solidFill>
                <a:schemeClr val="tx1"/>
              </a:solidFill>
              <a:latin typeface="+mn-lt"/>
              <a:ea typeface="+mn-ea"/>
              <a:cs typeface="+mn-cs"/>
            </a:endParaRPr>
          </a:p>
          <a:p>
            <a:r>
              <a:rPr lang="en-US" sz="1200" b="0" i="0" kern="1200" dirty="0">
                <a:solidFill>
                  <a:schemeClr val="tx1"/>
                </a:solidFill>
                <a:effectLst/>
                <a:latin typeface="+mn-lt"/>
                <a:ea typeface="+mn-ea"/>
                <a:cs typeface="+mn-cs"/>
              </a:rPr>
              <a:t>Due to the nature of how Discrete Device Assignment is implemented, some features of a virtual machine are restricted while a device is attached. The following features are not available:</a:t>
            </a:r>
          </a:p>
          <a:p>
            <a:r>
              <a:rPr lang="en-US" sz="1200" b="1" i="0" kern="1200" dirty="0">
                <a:solidFill>
                  <a:schemeClr val="tx1"/>
                </a:solidFill>
                <a:effectLst/>
                <a:latin typeface="+mn-lt"/>
                <a:ea typeface="+mn-ea"/>
                <a:cs typeface="+mn-cs"/>
              </a:rPr>
              <a:t>VM Save/Restore</a:t>
            </a:r>
          </a:p>
          <a:p>
            <a:r>
              <a:rPr lang="en-US" sz="1200" b="1" i="0" kern="1200" dirty="0">
                <a:solidFill>
                  <a:schemeClr val="tx1"/>
                </a:solidFill>
                <a:effectLst/>
                <a:latin typeface="+mn-lt"/>
                <a:ea typeface="+mn-ea"/>
                <a:cs typeface="+mn-cs"/>
              </a:rPr>
              <a:t>Live migration of a VM</a:t>
            </a:r>
          </a:p>
          <a:p>
            <a:r>
              <a:rPr lang="en-US" sz="1200" b="1" i="0" kern="1200" dirty="0">
                <a:solidFill>
                  <a:schemeClr val="tx1"/>
                </a:solidFill>
                <a:effectLst/>
                <a:latin typeface="+mn-lt"/>
                <a:ea typeface="+mn-ea"/>
                <a:cs typeface="+mn-cs"/>
              </a:rPr>
              <a:t>The use of dynamic memory</a:t>
            </a:r>
          </a:p>
          <a:p>
            <a:r>
              <a:rPr lang="en-US" sz="1200" b="1" i="0" kern="1200" dirty="0">
                <a:solidFill>
                  <a:schemeClr val="tx1"/>
                </a:solidFill>
                <a:effectLst/>
                <a:latin typeface="+mn-lt"/>
                <a:ea typeface="+mn-ea"/>
                <a:cs typeface="+mn-cs"/>
              </a:rPr>
              <a:t>Adding the VM to a high availability (HA) cluster</a:t>
            </a:r>
          </a:p>
        </p:txBody>
      </p:sp>
      <p:sp>
        <p:nvSpPr>
          <p:cNvPr id="4" name="Segnaposto numero diapositiva 3"/>
          <p:cNvSpPr>
            <a:spLocks noGrp="1"/>
          </p:cNvSpPr>
          <p:nvPr>
            <p:ph type="sldNum" sz="quarter" idx="5"/>
          </p:nvPr>
        </p:nvSpPr>
        <p:spPr/>
        <p:txBody>
          <a:bodyPr/>
          <a:lstStyle/>
          <a:p>
            <a:fld id="{6D55A46E-3286-4771-9D1E-3CFABF89CBF0}" type="slidenum">
              <a:rPr lang="it-IT" smtClean="0"/>
              <a:t>27</a:t>
            </a:fld>
            <a:endParaRPr lang="it-IT"/>
          </a:p>
        </p:txBody>
      </p:sp>
    </p:spTree>
    <p:extLst>
      <p:ext uri="{BB962C8B-B14F-4D97-AF65-F5344CB8AC3E}">
        <p14:creationId xmlns:p14="http://schemas.microsoft.com/office/powerpoint/2010/main" val="4245963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È necessario installare i drivers Corretti</a:t>
            </a:r>
          </a:p>
        </p:txBody>
      </p:sp>
      <p:sp>
        <p:nvSpPr>
          <p:cNvPr id="4" name="Segnaposto numero diapositiva 3"/>
          <p:cNvSpPr>
            <a:spLocks noGrp="1"/>
          </p:cNvSpPr>
          <p:nvPr>
            <p:ph type="sldNum" sz="quarter" idx="5"/>
          </p:nvPr>
        </p:nvSpPr>
        <p:spPr/>
        <p:txBody>
          <a:bodyPr/>
          <a:lstStyle/>
          <a:p>
            <a:fld id="{6D55A46E-3286-4771-9D1E-3CFABF89CBF0}" type="slidenum">
              <a:rPr lang="it-IT" smtClean="0"/>
              <a:t>28</a:t>
            </a:fld>
            <a:endParaRPr lang="it-IT"/>
          </a:p>
        </p:txBody>
      </p:sp>
    </p:spTree>
    <p:extLst>
      <p:ext uri="{BB962C8B-B14F-4D97-AF65-F5344CB8AC3E}">
        <p14:creationId xmlns:p14="http://schemas.microsoft.com/office/powerpoint/2010/main" val="2656259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lista dei dispositivi si individua il dispositivo che sarà in stato </a:t>
            </a:r>
            <a:r>
              <a:rPr lang="it-IT" dirty="0" err="1"/>
              <a:t>dismounted</a:t>
            </a:r>
            <a:endParaRPr lang="it-IT" dirty="0"/>
          </a:p>
          <a:p>
            <a:endParaRPr lang="it-IT" dirty="0"/>
          </a:p>
          <a:p>
            <a:r>
              <a:rPr lang="en-US" sz="1200" b="1" i="0" u="none" strike="noStrike" kern="1200" baseline="0" dirty="0">
                <a:solidFill>
                  <a:schemeClr val="tx1"/>
                </a:solidFill>
                <a:latin typeface="+mn-lt"/>
                <a:ea typeface="+mn-ea"/>
                <a:cs typeface="+mn-cs"/>
              </a:rPr>
              <a:t>Note</a:t>
            </a:r>
            <a:r>
              <a:rPr lang="en-US" sz="1200" b="0" i="0" u="none" strike="noStrike" kern="1200" baseline="0" dirty="0">
                <a:solidFill>
                  <a:schemeClr val="tx1"/>
                </a:solidFill>
                <a:latin typeface="+mn-lt"/>
                <a:ea typeface="+mn-ea"/>
                <a:cs typeface="+mn-cs"/>
              </a:rPr>
              <a:t>: You will have to manually determine the index for the device in the System class by  counting the number of entries on the screen. Remember that the first entry is index 0.</a:t>
            </a:r>
            <a:endParaRPr lang="it-IT" dirty="0"/>
          </a:p>
        </p:txBody>
      </p:sp>
      <p:sp>
        <p:nvSpPr>
          <p:cNvPr id="4" name="Segnaposto numero diapositiva 3"/>
          <p:cNvSpPr>
            <a:spLocks noGrp="1"/>
          </p:cNvSpPr>
          <p:nvPr>
            <p:ph type="sldNum" sz="quarter" idx="5"/>
          </p:nvPr>
        </p:nvSpPr>
        <p:spPr/>
        <p:txBody>
          <a:bodyPr/>
          <a:lstStyle/>
          <a:p>
            <a:fld id="{6D55A46E-3286-4771-9D1E-3CFABF89CBF0}" type="slidenum">
              <a:rPr lang="it-IT" smtClean="0"/>
              <a:t>29</a:t>
            </a:fld>
            <a:endParaRPr lang="it-IT"/>
          </a:p>
        </p:txBody>
      </p:sp>
    </p:spTree>
    <p:extLst>
      <p:ext uri="{BB962C8B-B14F-4D97-AF65-F5344CB8AC3E}">
        <p14:creationId xmlns:p14="http://schemas.microsoft.com/office/powerpoint/2010/main" val="1632174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 è l’istanza del Dispositivo</a:t>
            </a:r>
          </a:p>
        </p:txBody>
      </p:sp>
      <p:sp>
        <p:nvSpPr>
          <p:cNvPr id="4" name="Segnaposto numero diapositiva 3"/>
          <p:cNvSpPr>
            <a:spLocks noGrp="1"/>
          </p:cNvSpPr>
          <p:nvPr>
            <p:ph type="sldNum" sz="quarter" idx="5"/>
          </p:nvPr>
        </p:nvSpPr>
        <p:spPr/>
        <p:txBody>
          <a:bodyPr/>
          <a:lstStyle/>
          <a:p>
            <a:fld id="{6D55A46E-3286-4771-9D1E-3CFABF89CBF0}" type="slidenum">
              <a:rPr lang="it-IT" smtClean="0"/>
              <a:t>30</a:t>
            </a:fld>
            <a:endParaRPr lang="it-IT"/>
          </a:p>
        </p:txBody>
      </p:sp>
    </p:spTree>
    <p:extLst>
      <p:ext uri="{BB962C8B-B14F-4D97-AF65-F5344CB8AC3E}">
        <p14:creationId xmlns:p14="http://schemas.microsoft.com/office/powerpoint/2010/main" val="1391683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l giorno specifico della fine del supporto per Windows 7 sarà il 14 gennaio 2020 </a:t>
            </a:r>
          </a:p>
          <a:p>
            <a:r>
              <a:rPr lang="it-IT" sz="1200" b="0" i="0" kern="1200" dirty="0">
                <a:solidFill>
                  <a:schemeClr val="tx1"/>
                </a:solidFill>
                <a:effectLst/>
                <a:latin typeface="+mn-lt"/>
                <a:ea typeface="+mn-ea"/>
                <a:cs typeface="+mn-cs"/>
              </a:rPr>
              <a:t>Per windows 7 </a:t>
            </a:r>
            <a:r>
              <a:rPr lang="it-IT" sz="1200" b="0" i="0" kern="1200" dirty="0" err="1">
                <a:solidFill>
                  <a:schemeClr val="tx1"/>
                </a:solidFill>
                <a:effectLst/>
                <a:latin typeface="+mn-lt"/>
                <a:ea typeface="+mn-ea"/>
                <a:cs typeface="+mn-cs"/>
              </a:rPr>
              <a:t>virtual</a:t>
            </a:r>
            <a:r>
              <a:rPr lang="it-IT" sz="1200" b="0" i="0" kern="1200" dirty="0">
                <a:solidFill>
                  <a:schemeClr val="tx1"/>
                </a:solidFill>
                <a:effectLst/>
                <a:latin typeface="+mn-lt"/>
                <a:ea typeface="+mn-ea"/>
                <a:cs typeface="+mn-cs"/>
              </a:rPr>
              <a:t> Desktop gennaio 2023</a:t>
            </a:r>
          </a:p>
          <a:p>
            <a:r>
              <a:rPr lang="it-IT" dirty="0"/>
              <a:t>https://www.microsoft.com/en-us/microsoft-365/blog/2018/09/06/helping-customers-shift-to-a-modern-desktop/</a:t>
            </a:r>
          </a:p>
        </p:txBody>
      </p:sp>
      <p:sp>
        <p:nvSpPr>
          <p:cNvPr id="4" name="Segnaposto numero diapositiva 3"/>
          <p:cNvSpPr>
            <a:spLocks noGrp="1"/>
          </p:cNvSpPr>
          <p:nvPr>
            <p:ph type="sldNum" sz="quarter" idx="5"/>
          </p:nvPr>
        </p:nvSpPr>
        <p:spPr/>
        <p:txBody>
          <a:bodyPr/>
          <a:lstStyle/>
          <a:p>
            <a:fld id="{6D55A46E-3286-4771-9D1E-3CFABF89CBF0}" type="slidenum">
              <a:rPr lang="it-IT" smtClean="0"/>
              <a:t>32</a:t>
            </a:fld>
            <a:endParaRPr lang="it-IT"/>
          </a:p>
        </p:txBody>
      </p:sp>
    </p:spTree>
    <p:extLst>
      <p:ext uri="{BB962C8B-B14F-4D97-AF65-F5344CB8AC3E}">
        <p14:creationId xmlns:p14="http://schemas.microsoft.com/office/powerpoint/2010/main" val="3073094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https://techcommunity.microsoft.com/t5/Windows-IT-Pro-Blog/What-s-new-for-IT-pros-in-Windows-10-version-1809/ba-p/263909</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hlinkClick r:id="rId3"/>
              </a:rPr>
              <a:t>https://support.microsoft.com/en-us/4491323/support-policy-windows-virtual-desktop-windows-10-ent-multi-session</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hlinkClick r:id="rId4"/>
              </a:rPr>
              <a:t>https://docs.microsoft.com/en-us/azure/virtual-desktop/windows-10-multisession-faq</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hlinkClick r:id="rId5"/>
              </a:rPr>
              <a:t>https://www.microsoft.com/en-us/microsoft-365/blog/2019/09/30/windows-virtual-desktop-generally-available-worldwide/</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6D55A46E-3286-4771-9D1E-3CFABF89CBF0}" type="slidenum">
              <a:rPr lang="it-IT" smtClean="0"/>
              <a:t>37</a:t>
            </a:fld>
            <a:endParaRPr lang="it-IT"/>
          </a:p>
        </p:txBody>
      </p:sp>
    </p:spTree>
    <p:extLst>
      <p:ext uri="{BB962C8B-B14F-4D97-AF65-F5344CB8AC3E}">
        <p14:creationId xmlns:p14="http://schemas.microsoft.com/office/powerpoint/2010/main" val="1155982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dirty="0"/>
              <a:t>Office 2019 ora in licenza perpetua   (https://support.microsoft.com/it-it/help/4086177/office-2019-perpetual-volume-license-products-available-click-to-run) </a:t>
            </a:r>
          </a:p>
          <a:p>
            <a:pPr marL="171450" indent="-171450">
              <a:buFont typeface="Arial" panose="020B0604020202020204" pitchFamily="34" charset="0"/>
              <a:buChar char="•"/>
            </a:pPr>
            <a:r>
              <a:rPr lang="it-IT" dirty="0"/>
              <a:t>UWP (Universal Windows Platform)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b="0" i="0" kern="1200" dirty="0">
                <a:solidFill>
                  <a:schemeClr val="tx1"/>
                </a:solidFill>
                <a:effectLst/>
                <a:latin typeface="+mn-lt"/>
                <a:ea typeface="+mn-ea"/>
                <a:cs typeface="+mn-cs"/>
              </a:rPr>
              <a:t>In grado di usare un'API comune in tutti i dispositivo che eseguono Windows 10.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b="0" i="0" kern="1200" dirty="0">
                <a:solidFill>
                  <a:schemeClr val="tx1"/>
                </a:solidFill>
                <a:effectLst/>
                <a:latin typeface="+mn-lt"/>
                <a:ea typeface="+mn-ea"/>
                <a:cs typeface="+mn-cs"/>
              </a:rPr>
              <a:t>Uno store per app unificato rende disponibile l'app nei dispositivi Windows 10, ad esempio PC, tablet, Xbox, HoloLens, Surface Hub e dispositivi Internet delle cose (IoT)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b="0" i="0" kern="1200" dirty="0" err="1">
                <a:solidFill>
                  <a:schemeClr val="tx1"/>
                </a:solidFill>
                <a:effectLst/>
                <a:latin typeface="+mn-lt"/>
                <a:ea typeface="+mn-ea"/>
                <a:cs typeface="+mn-cs"/>
              </a:rPr>
              <a:t>Modern</a:t>
            </a:r>
            <a:r>
              <a:rPr lang="it-IT" sz="1200" b="0" i="0" kern="1200" dirty="0">
                <a:solidFill>
                  <a:schemeClr val="tx1"/>
                </a:solidFill>
                <a:effectLst/>
                <a:latin typeface="+mn-lt"/>
                <a:ea typeface="+mn-ea"/>
                <a:cs typeface="+mn-cs"/>
              </a:rPr>
              <a:t> era il nome già usato per l’interfaccia Metro in W8 ed è ancora utilizzato ora per indicare la «moderna» interfaccia di w10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b="0" i="0" kern="1200" dirty="0">
                <a:solidFill>
                  <a:schemeClr val="tx1"/>
                </a:solidFill>
                <a:effectLst/>
                <a:latin typeface="+mn-lt"/>
                <a:ea typeface="+mn-ea"/>
                <a:cs typeface="+mn-cs"/>
              </a:rPr>
              <a:t>Office 2019 non ha ONE NOTE che è diventata </a:t>
            </a:r>
            <a:r>
              <a:rPr lang="it-IT" sz="1200" b="0" i="0" kern="1200" dirty="0" err="1">
                <a:solidFill>
                  <a:schemeClr val="tx1"/>
                </a:solidFill>
                <a:effectLst/>
                <a:latin typeface="+mn-lt"/>
                <a:ea typeface="+mn-ea"/>
                <a:cs typeface="+mn-cs"/>
              </a:rPr>
              <a:t>un’app</a:t>
            </a:r>
            <a:r>
              <a:rPr lang="it-IT" sz="1200" b="0" i="0" kern="1200" dirty="0">
                <a:solidFill>
                  <a:schemeClr val="tx1"/>
                </a:solidFill>
                <a:effectLst/>
                <a:latin typeface="+mn-lt"/>
                <a:ea typeface="+mn-ea"/>
                <a:cs typeface="+mn-cs"/>
              </a:rPr>
              <a:t>, se si vuole usare ONENOTE su RDS 2019 non è possibile in quanto O365 non si installa su 2019 </a:t>
            </a:r>
          </a:p>
        </p:txBody>
      </p:sp>
      <p:sp>
        <p:nvSpPr>
          <p:cNvPr id="4" name="Segnaposto numero diapositiva 3"/>
          <p:cNvSpPr>
            <a:spLocks noGrp="1"/>
          </p:cNvSpPr>
          <p:nvPr>
            <p:ph type="sldNum" sz="quarter" idx="5"/>
          </p:nvPr>
        </p:nvSpPr>
        <p:spPr/>
        <p:txBody>
          <a:bodyPr/>
          <a:lstStyle/>
          <a:p>
            <a:fld id="{6D55A46E-3286-4771-9D1E-3CFABF89CBF0}" type="slidenum">
              <a:rPr lang="it-IT" smtClean="0"/>
              <a:t>38</a:t>
            </a:fld>
            <a:endParaRPr lang="it-IT"/>
          </a:p>
        </p:txBody>
      </p:sp>
    </p:spTree>
    <p:extLst>
      <p:ext uri="{BB962C8B-B14F-4D97-AF65-F5344CB8AC3E}">
        <p14:creationId xmlns:p14="http://schemas.microsoft.com/office/powerpoint/2010/main" val="2571931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In 2016 HTML5 era come extension</a:t>
            </a:r>
          </a:p>
        </p:txBody>
      </p:sp>
      <p:sp>
        <p:nvSpPr>
          <p:cNvPr id="4" name="Segnaposto numero diapositiva 3"/>
          <p:cNvSpPr>
            <a:spLocks noGrp="1"/>
          </p:cNvSpPr>
          <p:nvPr>
            <p:ph type="sldNum" sz="quarter" idx="5"/>
          </p:nvPr>
        </p:nvSpPr>
        <p:spPr/>
        <p:txBody>
          <a:bodyPr/>
          <a:lstStyle/>
          <a:p>
            <a:fld id="{6D55A46E-3286-4771-9D1E-3CFABF89CBF0}" type="slidenum">
              <a:rPr lang="it-IT" smtClean="0"/>
              <a:t>9</a:t>
            </a:fld>
            <a:endParaRPr lang="it-IT"/>
          </a:p>
        </p:txBody>
      </p:sp>
    </p:spTree>
    <p:extLst>
      <p:ext uri="{BB962C8B-B14F-4D97-AF65-F5344CB8AC3E}">
        <p14:creationId xmlns:p14="http://schemas.microsoft.com/office/powerpoint/2010/main" val="3960569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https://techcommunity.microsoft.com/t5/Windows-IT-Pro-Blog/What-s-new-for-IT-pros-in-Windows-10-version-1809/ba-p/263909</a:t>
            </a:r>
          </a:p>
          <a:p>
            <a:r>
              <a:rPr lang="en-US" sz="1200" b="0" i="0" kern="1200" dirty="0">
                <a:solidFill>
                  <a:schemeClr val="tx1"/>
                </a:solidFill>
                <a:effectLst/>
                <a:latin typeface="+mn-lt"/>
                <a:ea typeface="+mn-ea"/>
                <a:cs typeface="+mn-cs"/>
              </a:rPr>
              <a:t>When do you use which version? Below is Microsoft’s message on this</a:t>
            </a:r>
          </a:p>
          <a:p>
            <a:r>
              <a:rPr lang="en-US" sz="1200" b="0" i="0" kern="1200" dirty="0">
                <a:solidFill>
                  <a:schemeClr val="tx1"/>
                </a:solidFill>
                <a:effectLst/>
                <a:latin typeface="+mn-lt"/>
                <a:ea typeface="+mn-ea"/>
                <a:cs typeface="+mn-cs"/>
              </a:rPr>
              <a:t>Windows Virtual Desktop ideal if you want…</a:t>
            </a:r>
          </a:p>
          <a:p>
            <a:r>
              <a:rPr lang="en-US" sz="1200" b="0" i="0" kern="1200" dirty="0">
                <a:solidFill>
                  <a:schemeClr val="tx1"/>
                </a:solidFill>
                <a:effectLst/>
                <a:latin typeface="+mn-lt"/>
                <a:ea typeface="+mn-ea"/>
                <a:cs typeface="+mn-cs"/>
              </a:rPr>
              <a:t>- Microsoft to manage the brokering infrastructure as a services</a:t>
            </a:r>
          </a:p>
          <a:p>
            <a:r>
              <a:rPr lang="en-US" sz="1200" b="0" i="0" kern="1200" dirty="0">
                <a:solidFill>
                  <a:schemeClr val="tx1"/>
                </a:solidFill>
                <a:effectLst/>
                <a:latin typeface="+mn-lt"/>
                <a:ea typeface="+mn-ea"/>
                <a:cs typeface="+mn-cs"/>
              </a:rPr>
              <a:t>- Windows 10 Enterprise multi-session capabilities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Windows 7 Extended Security Updates</a:t>
            </a:r>
          </a:p>
          <a:p>
            <a:r>
              <a:rPr lang="en-US" sz="1200" b="0" i="0" kern="1200" dirty="0">
                <a:solidFill>
                  <a:schemeClr val="tx1"/>
                </a:solidFill>
                <a:effectLst/>
                <a:latin typeface="+mn-lt"/>
                <a:ea typeface="+mn-ea"/>
                <a:cs typeface="+mn-cs"/>
              </a:rPr>
              <a:t>RDS 2019 ideal if you want…</a:t>
            </a:r>
          </a:p>
          <a:p>
            <a:r>
              <a:rPr lang="en-US" sz="1200" b="0" i="0" kern="1200" dirty="0">
                <a:solidFill>
                  <a:schemeClr val="tx1"/>
                </a:solidFill>
                <a:effectLst/>
                <a:latin typeface="+mn-lt"/>
                <a:ea typeface="+mn-ea"/>
                <a:cs typeface="+mn-cs"/>
              </a:rPr>
              <a:t>- full end-to-end control of the desktop virtualization environment</a:t>
            </a:r>
          </a:p>
          <a:p>
            <a:r>
              <a:rPr lang="en-US" sz="1200" b="0" i="0" kern="1200" dirty="0">
                <a:solidFill>
                  <a:schemeClr val="tx1"/>
                </a:solidFill>
                <a:effectLst/>
                <a:latin typeface="+mn-lt"/>
                <a:ea typeface="+mn-ea"/>
                <a:cs typeface="+mn-cs"/>
              </a:rPr>
              <a:t>- a private, isolated environment</a:t>
            </a:r>
          </a:p>
          <a:p>
            <a:r>
              <a:rPr lang="en-US" sz="1200" b="0" i="0" kern="1200" dirty="0">
                <a:solidFill>
                  <a:schemeClr val="tx1"/>
                </a:solidFill>
                <a:effectLst/>
                <a:latin typeface="+mn-lt"/>
                <a:ea typeface="+mn-ea"/>
                <a:cs typeface="+mn-cs"/>
              </a:rPr>
              <a:t>- to extend current deployments</a:t>
            </a:r>
          </a:p>
        </p:txBody>
      </p:sp>
      <p:sp>
        <p:nvSpPr>
          <p:cNvPr id="4" name="Segnaposto numero diapositiva 3"/>
          <p:cNvSpPr>
            <a:spLocks noGrp="1"/>
          </p:cNvSpPr>
          <p:nvPr>
            <p:ph type="sldNum" sz="quarter" idx="5"/>
          </p:nvPr>
        </p:nvSpPr>
        <p:spPr/>
        <p:txBody>
          <a:bodyPr/>
          <a:lstStyle/>
          <a:p>
            <a:fld id="{6D55A46E-3286-4771-9D1E-3CFABF89CBF0}" type="slidenum">
              <a:rPr lang="it-IT" smtClean="0"/>
              <a:t>39</a:t>
            </a:fld>
            <a:endParaRPr lang="it-IT"/>
          </a:p>
        </p:txBody>
      </p:sp>
    </p:spTree>
    <p:extLst>
      <p:ext uri="{BB962C8B-B14F-4D97-AF65-F5344CB8AC3E}">
        <p14:creationId xmlns:p14="http://schemas.microsoft.com/office/powerpoint/2010/main" val="221190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2019 HTML5 è stato inserito nell’infrastruttura</a:t>
            </a:r>
          </a:p>
          <a:p>
            <a:r>
              <a:rPr lang="it-IT" dirty="0"/>
              <a:t>I </a:t>
            </a:r>
            <a:r>
              <a:rPr lang="it-IT" dirty="0" err="1"/>
              <a:t>vault</a:t>
            </a:r>
            <a:r>
              <a:rPr lang="it-IT" dirty="0"/>
              <a:t> e Azure SQL DB già utilizzati da molti utenti RDS</a:t>
            </a:r>
          </a:p>
        </p:txBody>
      </p:sp>
      <p:sp>
        <p:nvSpPr>
          <p:cNvPr id="4" name="Segnaposto numero diapositiva 3"/>
          <p:cNvSpPr>
            <a:spLocks noGrp="1"/>
          </p:cNvSpPr>
          <p:nvPr>
            <p:ph type="sldNum" sz="quarter" idx="5"/>
          </p:nvPr>
        </p:nvSpPr>
        <p:spPr/>
        <p:txBody>
          <a:bodyPr/>
          <a:lstStyle/>
          <a:p>
            <a:fld id="{6D55A46E-3286-4771-9D1E-3CFABF89CBF0}" type="slidenum">
              <a:rPr lang="it-IT" smtClean="0"/>
              <a:t>10</a:t>
            </a:fld>
            <a:endParaRPr lang="it-IT"/>
          </a:p>
        </p:txBody>
      </p:sp>
    </p:spTree>
    <p:extLst>
      <p:ext uri="{BB962C8B-B14F-4D97-AF65-F5344CB8AC3E}">
        <p14:creationId xmlns:p14="http://schemas.microsoft.com/office/powerpoint/2010/main" val="144126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it-IT" sz="1200" b="0" i="0" kern="1200" dirty="0">
                <a:solidFill>
                  <a:schemeClr val="tx1"/>
                </a:solidFill>
                <a:effectLst/>
                <a:latin typeface="+mn-lt"/>
                <a:ea typeface="+mn-ea"/>
                <a:cs typeface="+mn-cs"/>
              </a:rPr>
              <a:t>Key </a:t>
            </a:r>
            <a:r>
              <a:rPr lang="it-IT" sz="1200" b="0" i="0" kern="1200" dirty="0" err="1">
                <a:solidFill>
                  <a:schemeClr val="tx1"/>
                </a:solidFill>
                <a:effectLst/>
                <a:latin typeface="+mn-lt"/>
                <a:ea typeface="+mn-ea"/>
                <a:cs typeface="+mn-cs"/>
              </a:rPr>
              <a:t>Vault</a:t>
            </a:r>
            <a:r>
              <a:rPr lang="it-IT" sz="1200" b="0" i="0" kern="1200" dirty="0">
                <a:solidFill>
                  <a:schemeClr val="tx1"/>
                </a:solidFill>
                <a:effectLst/>
                <a:latin typeface="+mn-lt"/>
                <a:ea typeface="+mn-ea"/>
                <a:cs typeface="+mn-cs"/>
              </a:rPr>
              <a:t> è un contenitore di certificati «chiavi» in Cloud, è possibile importare .PFX e certificati di vario genere ma anche </a:t>
            </a:r>
            <a:r>
              <a:rPr lang="en-US" sz="1200" b="0" i="0" kern="1200" dirty="0">
                <a:solidFill>
                  <a:schemeClr val="tx1"/>
                </a:solidFill>
                <a:effectLst/>
                <a:latin typeface="+mn-lt"/>
                <a:ea typeface="+mn-ea"/>
                <a:cs typeface="+mn-cs"/>
              </a:rPr>
              <a:t>  keys, passwords, certificates, and other secrets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Dato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erano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presenti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utilizzi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dei</a:t>
            </a:r>
            <a:r>
              <a:rPr lang="en-US" sz="1200" b="0" i="0" kern="1200" dirty="0">
                <a:solidFill>
                  <a:schemeClr val="tx1"/>
                </a:solidFill>
                <a:effectLst/>
                <a:latin typeface="+mn-lt"/>
                <a:ea typeface="+mn-ea"/>
                <a:cs typeface="+mn-cs"/>
              </a:rPr>
              <a:t> Key Vault in Azure, ne è </a:t>
            </a:r>
            <a:r>
              <a:rPr lang="en-US" sz="1200" b="0" i="0" kern="1200" dirty="0" err="1">
                <a:solidFill>
                  <a:schemeClr val="tx1"/>
                </a:solidFill>
                <a:effectLst/>
                <a:latin typeface="+mn-lt"/>
                <a:ea typeface="+mn-ea"/>
                <a:cs typeface="+mn-cs"/>
              </a:rPr>
              <a:t>stato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previsto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l’utilizzo</a:t>
            </a:r>
            <a:r>
              <a:rPr lang="en-US" sz="1200" b="0" i="0" kern="1200" dirty="0">
                <a:solidFill>
                  <a:schemeClr val="tx1"/>
                </a:solidFill>
                <a:effectLst/>
                <a:latin typeface="+mn-lt"/>
                <a:ea typeface="+mn-ea"/>
                <a:cs typeface="+mn-cs"/>
              </a:rPr>
              <a:t> in RDS</a:t>
            </a:r>
            <a:endParaRPr lang="it-IT" sz="1200" b="0" i="0" kern="1200" dirty="0">
              <a:solidFill>
                <a:schemeClr val="tx1"/>
              </a:solidFill>
              <a:effectLst/>
              <a:latin typeface="+mn-lt"/>
              <a:ea typeface="+mn-ea"/>
              <a:cs typeface="+mn-cs"/>
            </a:endParaRPr>
          </a:p>
        </p:txBody>
      </p:sp>
      <p:sp>
        <p:nvSpPr>
          <p:cNvPr id="4" name="Segnaposto numero diapositiva 3"/>
          <p:cNvSpPr>
            <a:spLocks noGrp="1"/>
          </p:cNvSpPr>
          <p:nvPr>
            <p:ph type="sldNum" sz="quarter" idx="5"/>
          </p:nvPr>
        </p:nvSpPr>
        <p:spPr/>
        <p:txBody>
          <a:bodyPr/>
          <a:lstStyle/>
          <a:p>
            <a:fld id="{6D55A46E-3286-4771-9D1E-3CFABF89CBF0}" type="slidenum">
              <a:rPr lang="it-IT" smtClean="0"/>
              <a:t>12</a:t>
            </a:fld>
            <a:endParaRPr lang="it-IT"/>
          </a:p>
        </p:txBody>
      </p:sp>
    </p:spTree>
    <p:extLst>
      <p:ext uri="{BB962C8B-B14F-4D97-AF65-F5344CB8AC3E}">
        <p14:creationId xmlns:p14="http://schemas.microsoft.com/office/powerpoint/2010/main" val="117346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https://cloudblogs.microsoft.com/windowsserver/2018/10/03/remote-desktop-services-2019-generally-available-with-windows-server-2019/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high availability </a:t>
            </a:r>
            <a:r>
              <a:rPr lang="en-US" sz="1200" b="1" i="0" kern="1200" dirty="0">
                <a:solidFill>
                  <a:schemeClr val="tx1"/>
                </a:solidFill>
                <a:effectLst/>
                <a:latin typeface="+mn-lt"/>
                <a:ea typeface="+mn-ea"/>
                <a:cs typeface="+mn-cs"/>
              </a:rPr>
              <a:t>RD Licensing servers </a:t>
            </a:r>
            <a:r>
              <a:rPr lang="en-US" sz="1200" b="0" i="0" kern="1200" dirty="0">
                <a:solidFill>
                  <a:schemeClr val="tx1"/>
                </a:solidFill>
                <a:effectLst/>
                <a:latin typeface="+mn-lt"/>
                <a:ea typeface="+mn-ea"/>
                <a:cs typeface="+mn-cs"/>
              </a:rPr>
              <a:t>with forward-compatibility for future versions of Windows Server to enable easier management of licenses from a variety of RDS releases.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https://www.microsoftpressstore.com/articles/article.aspx?p=2346349&amp;seqNum=4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it-IT" dirty="0"/>
              <a:t>https://hichamkadiri.wordpress.com/tag/whats-new-rds-2019/</a:t>
            </a:r>
          </a:p>
          <a:p>
            <a:endParaRPr lang="it-IT" dirty="0"/>
          </a:p>
          <a:p>
            <a:endParaRPr lang="fr-FR" sz="1200" b="0"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AD OFF-LINE</a:t>
            </a:r>
          </a:p>
          <a:p>
            <a:r>
              <a:rPr lang="fr-FR" sz="1200" b="0" i="0" kern="1200" dirty="0">
                <a:solidFill>
                  <a:schemeClr val="tx1"/>
                </a:solidFill>
                <a:effectLst/>
                <a:latin typeface="+mn-lt"/>
                <a:ea typeface="+mn-ea"/>
                <a:cs typeface="+mn-cs"/>
              </a:rPr>
              <a:t>Sur les anciennes versions RDS (2016 et antérieur), le rôle RDLS avait toujours besoin d’accéder aux services d’annuaires Active Directory (ADDS) et plus précisément d’une connectivité avec un Domain Controller pour mettre à jour certains attributs AD avec les informations relatives aux Licences Utilisateurs (CAL RDS Per-User)</a:t>
            </a:r>
          </a:p>
          <a:p>
            <a:r>
              <a:rPr lang="fr-FR" sz="1200" b="0" i="0" kern="1200" dirty="0">
                <a:solidFill>
                  <a:schemeClr val="tx1"/>
                </a:solidFill>
                <a:effectLst/>
                <a:latin typeface="+mn-lt"/>
                <a:ea typeface="+mn-ea"/>
                <a:cs typeface="+mn-cs"/>
              </a:rPr>
              <a:t>En effet, un RDLS supporte désormais un mode « AD Offline » et peux mettre à jour les informations de </a:t>
            </a:r>
            <a:r>
              <a:rPr lang="fr-FR" sz="1200" b="0" i="0" kern="1200" dirty="0" err="1">
                <a:solidFill>
                  <a:schemeClr val="tx1"/>
                </a:solidFill>
                <a:effectLst/>
                <a:latin typeface="+mn-lt"/>
                <a:ea typeface="+mn-ea"/>
                <a:cs typeface="+mn-cs"/>
              </a:rPr>
              <a:t>Licensing</a:t>
            </a:r>
            <a:r>
              <a:rPr lang="fr-FR" sz="1200" b="0" i="0" kern="1200" dirty="0">
                <a:solidFill>
                  <a:schemeClr val="tx1"/>
                </a:solidFill>
                <a:effectLst/>
                <a:latin typeface="+mn-lt"/>
                <a:ea typeface="+mn-ea"/>
                <a:cs typeface="+mn-cs"/>
              </a:rPr>
              <a:t> d’un user RDS sur ses propriétés AD sans avoir besoin de contacter un DC.</a:t>
            </a:r>
          </a:p>
          <a:p>
            <a:endParaRPr lang="fr-FR" sz="1200" b="0" i="0" kern="1200" dirty="0">
              <a:solidFill>
                <a:schemeClr val="tx1"/>
              </a:solidFill>
              <a:effectLst/>
              <a:latin typeface="+mn-lt"/>
              <a:ea typeface="+mn-ea"/>
              <a:cs typeface="+mn-cs"/>
            </a:endParaRPr>
          </a:p>
          <a:p>
            <a:r>
              <a:rPr lang="fr-FR" sz="1200" b="1" i="0" kern="1200" dirty="0" err="1">
                <a:solidFill>
                  <a:schemeClr val="tx1"/>
                </a:solidFill>
                <a:effectLst/>
                <a:latin typeface="+mn-lt"/>
                <a:ea typeface="+mn-ea"/>
                <a:cs typeface="+mn-cs"/>
              </a:rPr>
              <a:t>Licensing</a:t>
            </a:r>
            <a:r>
              <a:rPr lang="fr-FR" sz="1200" b="1" i="0" kern="1200" dirty="0">
                <a:solidFill>
                  <a:schemeClr val="tx1"/>
                </a:solidFill>
                <a:effectLst/>
                <a:latin typeface="+mn-lt"/>
                <a:ea typeface="+mn-ea"/>
                <a:cs typeface="+mn-cs"/>
              </a:rPr>
              <a:t> HA</a:t>
            </a:r>
          </a:p>
          <a:p>
            <a:r>
              <a:rPr lang="fr-FR" sz="1200" b="0" i="0" kern="1200" dirty="0">
                <a:solidFill>
                  <a:schemeClr val="tx1"/>
                </a:solidFill>
                <a:effectLst/>
                <a:latin typeface="+mn-lt"/>
                <a:ea typeface="+mn-ea"/>
                <a:cs typeface="+mn-cs"/>
              </a:rPr>
              <a:t>Avec RDS 2019, </a:t>
            </a:r>
            <a:r>
              <a:rPr lang="fr-FR" sz="1200" b="0" i="0" kern="1200" dirty="0" err="1">
                <a:solidFill>
                  <a:schemeClr val="tx1"/>
                </a:solidFill>
                <a:effectLst/>
                <a:latin typeface="+mn-lt"/>
                <a:ea typeface="+mn-ea"/>
                <a:cs typeface="+mn-cs"/>
              </a:rPr>
              <a:t>Licensing</a:t>
            </a:r>
            <a:r>
              <a:rPr lang="fr-FR" sz="1200" b="0" i="0" kern="1200" dirty="0">
                <a:solidFill>
                  <a:schemeClr val="tx1"/>
                </a:solidFill>
                <a:effectLst/>
                <a:latin typeface="+mn-lt"/>
                <a:ea typeface="+mn-ea"/>
                <a:cs typeface="+mn-cs"/>
              </a:rPr>
              <a:t> RDS en mode HA avec une </a:t>
            </a:r>
            <a:r>
              <a:rPr lang="fr-FR" sz="1200" b="0" i="0" kern="1200" dirty="0" err="1">
                <a:solidFill>
                  <a:schemeClr val="tx1"/>
                </a:solidFill>
                <a:effectLst/>
                <a:latin typeface="+mn-lt"/>
                <a:ea typeface="+mn-ea"/>
                <a:cs typeface="+mn-cs"/>
              </a:rPr>
              <a:t>Built-in</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Feature</a:t>
            </a:r>
            <a:r>
              <a:rPr lang="fr-FR" sz="1200" b="0" i="0" kern="1200" dirty="0">
                <a:solidFill>
                  <a:schemeClr val="tx1"/>
                </a:solidFill>
                <a:effectLst/>
                <a:latin typeface="+mn-lt"/>
                <a:ea typeface="+mn-ea"/>
                <a:cs typeface="+mn-cs"/>
              </a:rPr>
              <a:t>, similaire à celle du Broker.</a:t>
            </a:r>
          </a:p>
          <a:p>
            <a:r>
              <a:rPr lang="fr-FR" sz="1200" b="0" i="0" kern="1200" dirty="0">
                <a:solidFill>
                  <a:schemeClr val="tx1"/>
                </a:solidFill>
                <a:effectLst/>
                <a:latin typeface="+mn-lt"/>
                <a:ea typeface="+mn-ea"/>
                <a:cs typeface="+mn-cs"/>
              </a:rPr>
              <a:t>Vous aurez donc besoin d’une instance SQL pour héberger la base de données RDLS-HA</a:t>
            </a:r>
          </a:p>
          <a:p>
            <a:r>
              <a:rPr lang="fr-FR" sz="1200" b="0" i="0" kern="1200" dirty="0">
                <a:solidFill>
                  <a:schemeClr val="tx1"/>
                </a:solidFill>
                <a:effectLst/>
                <a:latin typeface="+mn-lt"/>
                <a:ea typeface="+mn-ea"/>
                <a:cs typeface="+mn-cs"/>
              </a:rPr>
              <a:t>qui stockera la configuration de la haute disponibilité du service RDLS.</a:t>
            </a:r>
          </a:p>
          <a:p>
            <a:endParaRPr lang="fr-FR" sz="1200" b="0"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Con le </a:t>
            </a:r>
            <a:r>
              <a:rPr lang="fr-FR" sz="1200" b="1" i="0" kern="1200" dirty="0" err="1">
                <a:solidFill>
                  <a:schemeClr val="tx1"/>
                </a:solidFill>
                <a:effectLst/>
                <a:latin typeface="+mn-lt"/>
                <a:ea typeface="+mn-ea"/>
                <a:cs typeface="+mn-cs"/>
              </a:rPr>
              <a:t>versioni</a:t>
            </a:r>
            <a:r>
              <a:rPr lang="fr-FR" sz="1200" b="1"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precedenti</a:t>
            </a:r>
            <a:r>
              <a:rPr lang="fr-FR" sz="1200" b="1" i="0" kern="1200" dirty="0">
                <a:solidFill>
                  <a:schemeClr val="tx1"/>
                </a:solidFill>
                <a:effectLst/>
                <a:latin typeface="+mn-lt"/>
                <a:ea typeface="+mn-ea"/>
                <a:cs typeface="+mn-cs"/>
              </a:rPr>
              <a:t>  più RDS </a:t>
            </a:r>
            <a:r>
              <a:rPr lang="fr-FR" sz="1200" b="1" i="0" kern="1200" dirty="0" err="1">
                <a:solidFill>
                  <a:schemeClr val="tx1"/>
                </a:solidFill>
                <a:effectLst/>
                <a:latin typeface="+mn-lt"/>
                <a:ea typeface="+mn-ea"/>
                <a:cs typeface="+mn-cs"/>
              </a:rPr>
              <a:t>Licensing</a:t>
            </a:r>
            <a:r>
              <a:rPr lang="fr-FR" sz="1200" b="1" i="0" kern="1200" dirty="0">
                <a:solidFill>
                  <a:schemeClr val="tx1"/>
                </a:solidFill>
                <a:effectLst/>
                <a:latin typeface="+mn-lt"/>
                <a:ea typeface="+mn-ea"/>
                <a:cs typeface="+mn-cs"/>
              </a:rPr>
              <a:t> con un </a:t>
            </a:r>
            <a:r>
              <a:rPr lang="fr-FR" sz="1200" b="1" i="0" kern="1200" dirty="0" err="1">
                <a:solidFill>
                  <a:schemeClr val="tx1"/>
                </a:solidFill>
                <a:effectLst/>
                <a:latin typeface="+mn-lt"/>
                <a:ea typeface="+mn-ea"/>
                <a:cs typeface="+mn-cs"/>
              </a:rPr>
              <a:t>numero</a:t>
            </a:r>
            <a:r>
              <a:rPr lang="fr-FR" sz="1200" b="1" i="0" kern="1200" dirty="0">
                <a:solidFill>
                  <a:schemeClr val="tx1"/>
                </a:solidFill>
                <a:effectLst/>
                <a:latin typeface="+mn-lt"/>
                <a:ea typeface="+mn-ea"/>
                <a:cs typeface="+mn-cs"/>
              </a:rPr>
              <a:t> di LICENZE </a:t>
            </a:r>
            <a:r>
              <a:rPr lang="fr-FR" sz="1200" b="1" i="0" kern="1200" dirty="0" err="1">
                <a:solidFill>
                  <a:schemeClr val="tx1"/>
                </a:solidFill>
                <a:effectLst/>
                <a:latin typeface="+mn-lt"/>
                <a:ea typeface="+mn-ea"/>
                <a:cs typeface="+mn-cs"/>
              </a:rPr>
              <a:t>elevato</a:t>
            </a:r>
            <a:endParaRPr lang="fr-FR" sz="1200" b="1" i="0" kern="1200" dirty="0">
              <a:solidFill>
                <a:schemeClr val="tx1"/>
              </a:solidFill>
              <a:effectLst/>
              <a:latin typeface="+mn-lt"/>
              <a:ea typeface="+mn-ea"/>
              <a:cs typeface="+mn-cs"/>
            </a:endParaRPr>
          </a:p>
        </p:txBody>
      </p:sp>
      <p:sp>
        <p:nvSpPr>
          <p:cNvPr id="4" name="Segnaposto numero diapositiva 3"/>
          <p:cNvSpPr>
            <a:spLocks noGrp="1"/>
          </p:cNvSpPr>
          <p:nvPr>
            <p:ph type="sldNum" sz="quarter" idx="5"/>
          </p:nvPr>
        </p:nvSpPr>
        <p:spPr/>
        <p:txBody>
          <a:bodyPr/>
          <a:lstStyle/>
          <a:p>
            <a:fld id="{6D55A46E-3286-4771-9D1E-3CFABF89CBF0}" type="slidenum">
              <a:rPr lang="it-IT" smtClean="0"/>
              <a:t>13</a:t>
            </a:fld>
            <a:endParaRPr lang="it-IT"/>
          </a:p>
        </p:txBody>
      </p:sp>
    </p:spTree>
    <p:extLst>
      <p:ext uri="{BB962C8B-B14F-4D97-AF65-F5344CB8AC3E}">
        <p14:creationId xmlns:p14="http://schemas.microsoft.com/office/powerpoint/2010/main" val="2944825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https://cloudblogs.microsoft.com/windowsserver/2018/10/03/remote-desktop-services-2019-generally-available-with-windows-server-2019/</a:t>
            </a:r>
          </a:p>
          <a:p>
            <a:endParaRPr lang="it-IT" dirty="0"/>
          </a:p>
          <a:p>
            <a:pPr marL="171450" indent="-171450">
              <a:buFont typeface="Arial" panose="020B0604020202020204" pitchFamily="34" charset="0"/>
              <a:buChar char="•"/>
            </a:pPr>
            <a:r>
              <a:rPr lang="en-US" dirty="0"/>
              <a:t>modern notifications per RemoteApp </a:t>
            </a:r>
            <a:r>
              <a:rPr lang="en-US" dirty="0" err="1"/>
              <a:t>nell’Action</a:t>
            </a:r>
            <a:r>
              <a:rPr lang="en-US" dirty="0"/>
              <a:t> Center to </a:t>
            </a:r>
            <a:r>
              <a:rPr lang="it-IT" dirty="0"/>
              <a:t>per migliorare le interazioni e la produttività p.es. </a:t>
            </a:r>
            <a:r>
              <a:rPr lang="it-IT"/>
              <a:t>Office356</a:t>
            </a:r>
            <a:endParaRPr lang="it-IT" dirty="0"/>
          </a:p>
        </p:txBody>
      </p:sp>
      <p:sp>
        <p:nvSpPr>
          <p:cNvPr id="4" name="Segnaposto numero diapositiva 3"/>
          <p:cNvSpPr>
            <a:spLocks noGrp="1"/>
          </p:cNvSpPr>
          <p:nvPr>
            <p:ph type="sldNum" sz="quarter" idx="5"/>
          </p:nvPr>
        </p:nvSpPr>
        <p:spPr/>
        <p:txBody>
          <a:bodyPr/>
          <a:lstStyle/>
          <a:p>
            <a:fld id="{6D55A46E-3286-4771-9D1E-3CFABF89CBF0}" type="slidenum">
              <a:rPr lang="it-IT" smtClean="0"/>
              <a:t>14</a:t>
            </a:fld>
            <a:endParaRPr lang="it-IT"/>
          </a:p>
        </p:txBody>
      </p:sp>
    </p:spTree>
    <p:extLst>
      <p:ext uri="{BB962C8B-B14F-4D97-AF65-F5344CB8AC3E}">
        <p14:creationId xmlns:p14="http://schemas.microsoft.com/office/powerpoint/2010/main" val="159001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https://cloudblogs.microsoft.com/windowsserver/2018/10/03/remote-desktop-services-2019-generally-available-with-windows-server-2019/</a:t>
            </a:r>
          </a:p>
          <a:p>
            <a:r>
              <a:rPr lang="it-IT" dirty="0"/>
              <a:t>https://hichamkadiri.wordpress.com/tag/whats-new-rds-2019/</a:t>
            </a:r>
          </a:p>
          <a:p>
            <a:endParaRPr lang="it-IT" dirty="0"/>
          </a:p>
          <a:p>
            <a:r>
              <a:rPr lang="it-IT" dirty="0"/>
              <a:t>https://cloudblogs.microsoft.com/windowsserver/2018/10/03/remote-desktop-services-2019-generally-available-with-windows-server-2019/</a:t>
            </a:r>
          </a:p>
          <a:p>
            <a:r>
              <a:rPr lang="it-IT" dirty="0"/>
              <a:t>http://microsoftplatform.blogspot.com/2018/</a:t>
            </a:r>
          </a:p>
          <a:p>
            <a:endParaRPr lang="it-IT" dirty="0"/>
          </a:p>
          <a:p>
            <a:r>
              <a:rPr lang="it-IT" dirty="0"/>
              <a:t>Windows Defender presenta parti comuni a differenza della versione precedente in cui era una esecuzione completa per ogni sessione</a:t>
            </a:r>
          </a:p>
          <a:p>
            <a:r>
              <a:rPr lang="it-IT" dirty="0"/>
              <a:t>In windows server 2012 non era presente antivirus e quello che veniva installato doveva essere certificato per RDS</a:t>
            </a:r>
          </a:p>
          <a:p>
            <a:r>
              <a:rPr lang="it-IT" dirty="0"/>
              <a:t>In 2016 è presente Windows Defender ma non era ottimizzato per sessione con un carico maggiore </a:t>
            </a:r>
          </a:p>
          <a:p>
            <a:r>
              <a:rPr lang="it-IT" dirty="0"/>
              <a:t>In 2019 viene colmato questo GAP con l’ottimizzazione per un ambiente multisessione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Datagram Transport Layer Security (DTLS)</a:t>
            </a:r>
          </a:p>
        </p:txBody>
      </p:sp>
      <p:sp>
        <p:nvSpPr>
          <p:cNvPr id="4" name="Segnaposto numero diapositiva 3"/>
          <p:cNvSpPr>
            <a:spLocks noGrp="1"/>
          </p:cNvSpPr>
          <p:nvPr>
            <p:ph type="sldNum" sz="quarter" idx="5"/>
          </p:nvPr>
        </p:nvSpPr>
        <p:spPr/>
        <p:txBody>
          <a:bodyPr/>
          <a:lstStyle/>
          <a:p>
            <a:fld id="{6D55A46E-3286-4771-9D1E-3CFABF89CBF0}" type="slidenum">
              <a:rPr lang="it-IT" smtClean="0"/>
              <a:t>15</a:t>
            </a:fld>
            <a:endParaRPr lang="it-IT"/>
          </a:p>
        </p:txBody>
      </p:sp>
    </p:spTree>
    <p:extLst>
      <p:ext uri="{BB962C8B-B14F-4D97-AF65-F5344CB8AC3E}">
        <p14:creationId xmlns:p14="http://schemas.microsoft.com/office/powerpoint/2010/main" val="2276252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RDSH su cui si espone una VGPU ad una VM Guest</a:t>
            </a:r>
          </a:p>
        </p:txBody>
      </p:sp>
      <p:sp>
        <p:nvSpPr>
          <p:cNvPr id="4" name="Segnaposto numero diapositiva 3"/>
          <p:cNvSpPr>
            <a:spLocks noGrp="1"/>
          </p:cNvSpPr>
          <p:nvPr>
            <p:ph type="sldNum" sz="quarter" idx="5"/>
          </p:nvPr>
        </p:nvSpPr>
        <p:spPr/>
        <p:txBody>
          <a:bodyPr/>
          <a:lstStyle/>
          <a:p>
            <a:fld id="{6D55A46E-3286-4771-9D1E-3CFABF89CBF0}" type="slidenum">
              <a:rPr lang="it-IT" smtClean="0"/>
              <a:t>22</a:t>
            </a:fld>
            <a:endParaRPr lang="it-IT"/>
          </a:p>
        </p:txBody>
      </p:sp>
    </p:spTree>
    <p:extLst>
      <p:ext uri="{BB962C8B-B14F-4D97-AF65-F5344CB8AC3E}">
        <p14:creationId xmlns:p14="http://schemas.microsoft.com/office/powerpoint/2010/main" val="3778606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GPU viene disabilitata come </a:t>
            </a:r>
            <a:r>
              <a:rPr lang="it-IT" dirty="0" err="1"/>
              <a:t>dispositvo</a:t>
            </a:r>
            <a:r>
              <a:rPr lang="it-IT" dirty="0"/>
              <a:t> PNP</a:t>
            </a:r>
          </a:p>
          <a:p>
            <a:r>
              <a:rPr lang="it-IT" dirty="0"/>
              <a:t>Il PS dopo l’immagine ne riporta lo stato</a:t>
            </a:r>
          </a:p>
        </p:txBody>
      </p:sp>
      <p:sp>
        <p:nvSpPr>
          <p:cNvPr id="4" name="Segnaposto numero diapositiva 3"/>
          <p:cNvSpPr>
            <a:spLocks noGrp="1"/>
          </p:cNvSpPr>
          <p:nvPr>
            <p:ph type="sldNum" sz="quarter" idx="5"/>
          </p:nvPr>
        </p:nvSpPr>
        <p:spPr/>
        <p:txBody>
          <a:bodyPr/>
          <a:lstStyle/>
          <a:p>
            <a:fld id="{6D55A46E-3286-4771-9D1E-3CFABF89CBF0}" type="slidenum">
              <a:rPr lang="it-IT" smtClean="0"/>
              <a:t>23</a:t>
            </a:fld>
            <a:endParaRPr lang="it-IT"/>
          </a:p>
        </p:txBody>
      </p:sp>
    </p:spTree>
    <p:extLst>
      <p:ext uri="{BB962C8B-B14F-4D97-AF65-F5344CB8AC3E}">
        <p14:creationId xmlns:p14="http://schemas.microsoft.com/office/powerpoint/2010/main" val="543838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11/26/2019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774709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033111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11/26/2019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731916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11/26/2019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23612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11/26/2019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0393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997412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056309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56259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7867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11/26/2019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883448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11/26/2019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890164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ED291B17-9318-49DB-B28B-6E5994AE9581}" type="datetime1">
              <a:rPr lang="en-US" smtClean="0"/>
              <a:t>11/26/2019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5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3A98EE3D-8CD1-4C3F-BD1C-C98C9596463C}" type="slidenum">
              <a:rPr lang="en-US" smtClean="0"/>
              <a:t>‹N›</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9535512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blogs.technet.microsoft.com/tip_of_the_day/2019/03/20/rds-tip-of-the-day-updated-rds-html5-client-is-available-for-download/"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image" Target="../media/image3.svg"/><Relationship Id="rId7" Type="http://schemas.openxmlformats.org/officeDocument/2006/relationships/image" Target="../media/image7.jf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fif"/><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jfif"/><Relationship Id="rId4" Type="http://schemas.openxmlformats.org/officeDocument/2006/relationships/image" Target="../media/image4.jpg"/><Relationship Id="rId9" Type="http://schemas.openxmlformats.org/officeDocument/2006/relationships/image" Target="../media/image9.jfif"/></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cloudblogs.microsoft.com/industry-blog/en-gb/technetuk/2019/06/06/windows-virtual-desktop-first-thoughts/"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18.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19.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18.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19.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18.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19.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olo 1">
            <a:extLst>
              <a:ext uri="{FF2B5EF4-FFF2-40B4-BE49-F238E27FC236}">
                <a16:creationId xmlns:a16="http://schemas.microsoft.com/office/drawing/2014/main" id="{70F10AF1-0D5A-4147-A8EA-B492EFB43D75}"/>
              </a:ext>
            </a:extLst>
          </p:cNvPr>
          <p:cNvSpPr>
            <a:spLocks noGrp="1"/>
          </p:cNvSpPr>
          <p:nvPr>
            <p:ph type="ctrTitle"/>
          </p:nvPr>
        </p:nvSpPr>
        <p:spPr>
          <a:xfrm>
            <a:off x="638620" y="863695"/>
            <a:ext cx="3511233" cy="3779995"/>
          </a:xfrm>
        </p:spPr>
        <p:txBody>
          <a:bodyPr anchor="ctr">
            <a:normAutofit/>
          </a:bodyPr>
          <a:lstStyle/>
          <a:p>
            <a:r>
              <a:rPr lang="it-IT" dirty="0">
                <a:solidFill>
                  <a:schemeClr val="tx1"/>
                </a:solidFill>
              </a:rPr>
              <a:t>CLouD CONFERENCE ITALIA </a:t>
            </a:r>
            <a:br>
              <a:rPr lang="it-IT" dirty="0">
                <a:solidFill>
                  <a:schemeClr val="tx1"/>
                </a:solidFill>
              </a:rPr>
            </a:br>
            <a:r>
              <a:rPr lang="it-IT" dirty="0">
                <a:solidFill>
                  <a:schemeClr val="tx1"/>
                </a:solidFill>
              </a:rPr>
              <a:t>2019</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Immagine che contiene elettronico, circuito&#10;&#10;Descrizione generata automaticamente">
            <a:extLst>
              <a:ext uri="{FF2B5EF4-FFF2-40B4-BE49-F238E27FC236}">
                <a16:creationId xmlns:a16="http://schemas.microsoft.com/office/drawing/2014/main" id="{D76BA97A-6E49-4E58-BE36-2C99FD1C5CC6}"/>
              </a:ext>
            </a:extLst>
          </p:cNvPr>
          <p:cNvPicPr>
            <a:picLocks noChangeAspect="1"/>
          </p:cNvPicPr>
          <p:nvPr/>
        </p:nvPicPr>
        <p:blipFill rotWithShape="1">
          <a:blip r:embed="rId2"/>
          <a:srcRect l="21557" r="16618"/>
          <a:stretch/>
        </p:blipFill>
        <p:spPr>
          <a:xfrm>
            <a:off x="4654295" y="10"/>
            <a:ext cx="7537705" cy="6857990"/>
          </a:xfrm>
          <a:prstGeom prst="rect">
            <a:avLst/>
          </a:prstGeom>
        </p:spPr>
      </p:pic>
    </p:spTree>
    <p:extLst>
      <p:ext uri="{BB962C8B-B14F-4D97-AF65-F5344CB8AC3E}">
        <p14:creationId xmlns:p14="http://schemas.microsoft.com/office/powerpoint/2010/main" val="425014123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68232917-BF6F-4DAB-824D-21877F9A2D5C}"/>
              </a:ext>
            </a:extLst>
          </p:cNvPr>
          <p:cNvSpPr>
            <a:spLocks noGrp="1"/>
          </p:cNvSpPr>
          <p:nvPr>
            <p:ph type="title"/>
          </p:nvPr>
        </p:nvSpPr>
        <p:spPr/>
        <p:txBody>
          <a:bodyPr/>
          <a:lstStyle/>
          <a:p>
            <a:r>
              <a:rPr lang="it-IT" dirty="0"/>
              <a:t>RDS 2019</a:t>
            </a:r>
          </a:p>
        </p:txBody>
      </p:sp>
      <p:sp>
        <p:nvSpPr>
          <p:cNvPr id="82" name="Rectangle 134">
            <a:extLst>
              <a:ext uri="{FF2B5EF4-FFF2-40B4-BE49-F238E27FC236}">
                <a16:creationId xmlns:a16="http://schemas.microsoft.com/office/drawing/2014/main" id="{EE8F7D56-4357-4DCA-B08B-8621712D440B}"/>
              </a:ext>
            </a:extLst>
          </p:cNvPr>
          <p:cNvSpPr/>
          <p:nvPr/>
        </p:nvSpPr>
        <p:spPr bwMode="auto">
          <a:xfrm>
            <a:off x="3032751" y="1787002"/>
            <a:ext cx="8609437" cy="3904526"/>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Remote Desktop Services 2019</a:t>
            </a:r>
          </a:p>
        </p:txBody>
      </p:sp>
      <p:grpSp>
        <p:nvGrpSpPr>
          <p:cNvPr id="83" name="Group 29">
            <a:extLst>
              <a:ext uri="{FF2B5EF4-FFF2-40B4-BE49-F238E27FC236}">
                <a16:creationId xmlns:a16="http://schemas.microsoft.com/office/drawing/2014/main" id="{21E28FF7-4A3D-4502-8BCC-24BBBAED9518}"/>
              </a:ext>
            </a:extLst>
          </p:cNvPr>
          <p:cNvGrpSpPr/>
          <p:nvPr/>
        </p:nvGrpSpPr>
        <p:grpSpPr>
          <a:xfrm>
            <a:off x="2812699" y="1787002"/>
            <a:ext cx="187578" cy="3738194"/>
            <a:chOff x="2849277" y="1648178"/>
            <a:chExt cx="187578" cy="3738194"/>
          </a:xfrm>
        </p:grpSpPr>
        <p:cxnSp>
          <p:nvCxnSpPr>
            <p:cNvPr id="84" name="Straight Connector 190">
              <a:extLst>
                <a:ext uri="{FF2B5EF4-FFF2-40B4-BE49-F238E27FC236}">
                  <a16:creationId xmlns:a16="http://schemas.microsoft.com/office/drawing/2014/main" id="{ADC42AE7-C67B-4A41-B97A-1AB0C1C6BC94}"/>
                </a:ext>
              </a:extLst>
            </p:cNvPr>
            <p:cNvCxnSpPr>
              <a:cxnSpLocks/>
            </p:cNvCxnSpPr>
            <p:nvPr/>
          </p:nvCxnSpPr>
          <p:spPr>
            <a:xfrm flipV="1">
              <a:off x="2935888" y="1648178"/>
              <a:ext cx="14357" cy="3738194"/>
            </a:xfrm>
            <a:prstGeom prst="line">
              <a:avLst/>
            </a:prstGeom>
            <a:noFill/>
            <a:ln w="38100" cap="flat" cmpd="sng" algn="ctr">
              <a:solidFill>
                <a:srgbClr val="A5A5A5"/>
              </a:solidFill>
              <a:prstDash val="sysDot"/>
              <a:headEnd type="none" w="med" len="med"/>
              <a:tailEnd type="none" w="med" len="med"/>
            </a:ln>
            <a:effectLst/>
          </p:spPr>
        </p:cxnSp>
        <p:sp>
          <p:nvSpPr>
            <p:cNvPr id="85" name="Rectangle 28">
              <a:extLst>
                <a:ext uri="{FF2B5EF4-FFF2-40B4-BE49-F238E27FC236}">
                  <a16:creationId xmlns:a16="http://schemas.microsoft.com/office/drawing/2014/main" id="{0354AD3D-1D15-46B1-870F-CD605207A50E}"/>
                </a:ext>
              </a:extLst>
            </p:cNvPr>
            <p:cNvSpPr/>
            <p:nvPr/>
          </p:nvSpPr>
          <p:spPr>
            <a:xfrm rot="16200000">
              <a:off x="2530934" y="3423487"/>
              <a:ext cx="824264" cy="187578"/>
            </a:xfrm>
            <a:prstGeom prst="rect">
              <a:avLst/>
            </a:prstGeom>
            <a:solidFill>
              <a:srgbClr val="E6E6E6"/>
            </a:solidFill>
            <a:effectLst/>
          </p:spPr>
          <p:txBody>
            <a:bodyPr wrap="non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86" name="Rectangle 8">
            <a:extLst>
              <a:ext uri="{FF2B5EF4-FFF2-40B4-BE49-F238E27FC236}">
                <a16:creationId xmlns:a16="http://schemas.microsoft.com/office/drawing/2014/main" id="{D6456BC0-0B2D-4FB5-895C-DD106E45D70E}"/>
              </a:ext>
            </a:extLst>
          </p:cNvPr>
          <p:cNvSpPr/>
          <p:nvPr/>
        </p:nvSpPr>
        <p:spPr bwMode="auto">
          <a:xfrm>
            <a:off x="551685" y="1787002"/>
            <a:ext cx="2236418" cy="3904525"/>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RD Clients</a:t>
            </a:r>
          </a:p>
        </p:txBody>
      </p:sp>
      <p:sp>
        <p:nvSpPr>
          <p:cNvPr id="87" name="Text Placeholder 7">
            <a:extLst>
              <a:ext uri="{FF2B5EF4-FFF2-40B4-BE49-F238E27FC236}">
                <a16:creationId xmlns:a16="http://schemas.microsoft.com/office/drawing/2014/main" id="{FB374612-B778-4113-8B40-98CF1E565D57}"/>
              </a:ext>
            </a:extLst>
          </p:cNvPr>
          <p:cNvSpPr txBox="1">
            <a:spLocks/>
          </p:cNvSpPr>
          <p:nvPr/>
        </p:nvSpPr>
        <p:spPr>
          <a:xfrm>
            <a:off x="551685" y="5825907"/>
            <a:ext cx="11018520" cy="43088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chemeClr val="accent4"/>
                </a:solidFill>
                <a:effectLst/>
                <a:uLnTx/>
                <a:uFillTx/>
                <a:latin typeface="Segoe UI"/>
                <a:ea typeface="+mn-ea"/>
                <a:cs typeface="+mn-cs"/>
              </a:rPr>
              <a:t>Prosegue</a:t>
            </a:r>
            <a:r>
              <a:rPr kumimoji="0" lang="en-US" sz="3200" b="0" i="0" u="none" strike="noStrike" kern="1200" cap="none" spc="0" normalizeH="0" baseline="0" noProof="0" dirty="0">
                <a:ln>
                  <a:noFill/>
                </a:ln>
                <a:solidFill>
                  <a:schemeClr val="accent4"/>
                </a:solidFill>
                <a:effectLst/>
                <a:uLnTx/>
                <a:uFillTx/>
                <a:latin typeface="Segoe UI"/>
                <a:ea typeface="+mn-ea"/>
                <a:cs typeface="+mn-cs"/>
              </a:rPr>
              <a:t> </a:t>
            </a:r>
            <a:r>
              <a:rPr kumimoji="0" lang="en-US" sz="3200" b="0" i="0" u="none" strike="noStrike" kern="1200" cap="none" spc="0" normalizeH="0" baseline="0" noProof="0" dirty="0" err="1">
                <a:ln>
                  <a:noFill/>
                </a:ln>
                <a:solidFill>
                  <a:schemeClr val="accent4"/>
                </a:solidFill>
                <a:effectLst/>
                <a:uLnTx/>
                <a:uFillTx/>
                <a:latin typeface="Segoe UI"/>
                <a:ea typeface="+mn-ea"/>
                <a:cs typeface="+mn-cs"/>
              </a:rPr>
              <a:t>l’integrazione</a:t>
            </a:r>
            <a:r>
              <a:rPr kumimoji="0" lang="en-US" sz="3200" b="0" i="0" u="none" strike="noStrike" kern="1200" cap="none" spc="0" normalizeH="0" baseline="0" noProof="0" dirty="0">
                <a:ln>
                  <a:noFill/>
                </a:ln>
                <a:solidFill>
                  <a:schemeClr val="accent4"/>
                </a:solidFill>
                <a:effectLst/>
                <a:uLnTx/>
                <a:uFillTx/>
                <a:latin typeface="Segoe UI"/>
                <a:ea typeface="+mn-ea"/>
                <a:cs typeface="+mn-cs"/>
              </a:rPr>
              <a:t> </a:t>
            </a:r>
            <a:r>
              <a:rPr kumimoji="0" lang="en-US" sz="3200" b="0" i="0" u="none" strike="noStrike" kern="1200" cap="none" spc="0" normalizeH="0" baseline="0" noProof="0" dirty="0" err="1">
                <a:ln>
                  <a:noFill/>
                </a:ln>
                <a:solidFill>
                  <a:schemeClr val="accent4"/>
                </a:solidFill>
                <a:effectLst/>
                <a:uLnTx/>
                <a:uFillTx/>
                <a:latin typeface="Segoe UI"/>
                <a:ea typeface="+mn-ea"/>
                <a:cs typeface="+mn-cs"/>
              </a:rPr>
              <a:t>dei</a:t>
            </a:r>
            <a:r>
              <a:rPr kumimoji="0" lang="en-US" sz="3200" b="0" i="0" u="none" strike="noStrike" kern="1200" cap="none" spc="0" normalizeH="0" baseline="0" noProof="0" dirty="0">
                <a:ln>
                  <a:noFill/>
                </a:ln>
                <a:solidFill>
                  <a:schemeClr val="accent4"/>
                </a:solidFill>
                <a:effectLst/>
                <a:uLnTx/>
                <a:uFillTx/>
                <a:latin typeface="Segoe UI"/>
                <a:ea typeface="+mn-ea"/>
                <a:cs typeface="+mn-cs"/>
              </a:rPr>
              <a:t> </a:t>
            </a:r>
            <a:r>
              <a:rPr kumimoji="0" lang="en-US" sz="3200" b="0" i="0" u="none" strike="noStrike" kern="1200" cap="none" spc="0" normalizeH="0" baseline="0" noProof="0" dirty="0" err="1">
                <a:ln>
                  <a:noFill/>
                </a:ln>
                <a:solidFill>
                  <a:schemeClr val="accent4"/>
                </a:solidFill>
                <a:effectLst/>
                <a:uLnTx/>
                <a:uFillTx/>
                <a:latin typeface="Segoe UI"/>
                <a:ea typeface="+mn-ea"/>
                <a:cs typeface="+mn-cs"/>
              </a:rPr>
              <a:t>ruoli</a:t>
            </a:r>
            <a:r>
              <a:rPr kumimoji="0" lang="en-US" sz="3200" b="0" i="0" u="none" strike="noStrike" kern="1200" cap="none" spc="0" normalizeH="0" baseline="0" noProof="0" dirty="0">
                <a:ln>
                  <a:noFill/>
                </a:ln>
                <a:solidFill>
                  <a:schemeClr val="accent4"/>
                </a:solidFill>
                <a:effectLst/>
                <a:uLnTx/>
                <a:uFillTx/>
                <a:latin typeface="Segoe UI"/>
                <a:ea typeface="+mn-ea"/>
                <a:cs typeface="+mn-cs"/>
              </a:rPr>
              <a:t> in Azure</a:t>
            </a:r>
          </a:p>
        </p:txBody>
      </p:sp>
      <p:pic>
        <p:nvPicPr>
          <p:cNvPr id="88" name="Picture 93">
            <a:extLst>
              <a:ext uri="{FF2B5EF4-FFF2-40B4-BE49-F238E27FC236}">
                <a16:creationId xmlns:a16="http://schemas.microsoft.com/office/drawing/2014/main" id="{3D2604D0-9246-4E72-93CB-154AA6D54E9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7080" y="2771173"/>
            <a:ext cx="482065" cy="482065"/>
          </a:xfrm>
          <a:prstGeom prst="rect">
            <a:avLst/>
          </a:prstGeom>
        </p:spPr>
      </p:pic>
      <p:grpSp>
        <p:nvGrpSpPr>
          <p:cNvPr id="89" name="Group 94">
            <a:extLst>
              <a:ext uri="{FF2B5EF4-FFF2-40B4-BE49-F238E27FC236}">
                <a16:creationId xmlns:a16="http://schemas.microsoft.com/office/drawing/2014/main" id="{597D0DAA-B688-43CA-8924-EC3B247F1670}"/>
              </a:ext>
            </a:extLst>
          </p:cNvPr>
          <p:cNvGrpSpPr/>
          <p:nvPr/>
        </p:nvGrpSpPr>
        <p:grpSpPr>
          <a:xfrm>
            <a:off x="2066542" y="4069215"/>
            <a:ext cx="319498" cy="414180"/>
            <a:chOff x="5866856" y="4829242"/>
            <a:chExt cx="702675" cy="865083"/>
          </a:xfrm>
        </p:grpSpPr>
        <p:sp>
          <p:nvSpPr>
            <p:cNvPr id="90" name="Freeform 12">
              <a:extLst>
                <a:ext uri="{FF2B5EF4-FFF2-40B4-BE49-F238E27FC236}">
                  <a16:creationId xmlns:a16="http://schemas.microsoft.com/office/drawing/2014/main" id="{964634FE-9F5D-44EB-98A3-224484C50B6E}"/>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13">
              <a:extLst>
                <a:ext uri="{FF2B5EF4-FFF2-40B4-BE49-F238E27FC236}">
                  <a16:creationId xmlns:a16="http://schemas.microsoft.com/office/drawing/2014/main" id="{AE70831E-11B8-48D8-A745-00A2DFDC27D5}"/>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Group 98">
            <a:extLst>
              <a:ext uri="{FF2B5EF4-FFF2-40B4-BE49-F238E27FC236}">
                <a16:creationId xmlns:a16="http://schemas.microsoft.com/office/drawing/2014/main" id="{201D10AB-AA89-40C4-9F60-F8F20390ACBF}"/>
              </a:ext>
            </a:extLst>
          </p:cNvPr>
          <p:cNvGrpSpPr/>
          <p:nvPr/>
        </p:nvGrpSpPr>
        <p:grpSpPr>
          <a:xfrm>
            <a:off x="862725" y="2468272"/>
            <a:ext cx="835378" cy="835378"/>
            <a:chOff x="899303" y="2736170"/>
            <a:chExt cx="835378" cy="835378"/>
          </a:xfrm>
        </p:grpSpPr>
        <p:sp>
          <p:nvSpPr>
            <p:cNvPr id="93" name="Oval 99">
              <a:extLst>
                <a:ext uri="{FF2B5EF4-FFF2-40B4-BE49-F238E27FC236}">
                  <a16:creationId xmlns:a16="http://schemas.microsoft.com/office/drawing/2014/main" id="{1000B19D-E627-4D62-BC9E-6C4A089AFE3E}"/>
                </a:ext>
              </a:extLst>
            </p:cNvPr>
            <p:cNvSpPr/>
            <p:nvPr/>
          </p:nvSpPr>
          <p:spPr bwMode="auto">
            <a:xfrm>
              <a:off x="899303" y="2736170"/>
              <a:ext cx="835378" cy="8353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94" name="CellPhone_E8EA" title="Icon of a cellphone">
              <a:extLst>
                <a:ext uri="{FF2B5EF4-FFF2-40B4-BE49-F238E27FC236}">
                  <a16:creationId xmlns:a16="http://schemas.microsoft.com/office/drawing/2014/main" id="{E3CFA7F6-A279-4613-B102-9BD6100A8A18}"/>
                </a:ext>
              </a:extLst>
            </p:cNvPr>
            <p:cNvSpPr>
              <a:spLocks noChangeAspect="1" noEditPoints="1"/>
            </p:cNvSpPr>
            <p:nvPr/>
          </p:nvSpPr>
          <p:spPr bwMode="auto">
            <a:xfrm>
              <a:off x="1219008" y="2990579"/>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5" name="Group 111">
            <a:extLst>
              <a:ext uri="{FF2B5EF4-FFF2-40B4-BE49-F238E27FC236}">
                <a16:creationId xmlns:a16="http://schemas.microsoft.com/office/drawing/2014/main" id="{38C7D208-DC0C-456B-8DE2-305F3656E6A9}"/>
              </a:ext>
            </a:extLst>
          </p:cNvPr>
          <p:cNvGrpSpPr/>
          <p:nvPr/>
        </p:nvGrpSpPr>
        <p:grpSpPr>
          <a:xfrm>
            <a:off x="862725" y="4541496"/>
            <a:ext cx="835378" cy="835378"/>
            <a:chOff x="899303" y="4809394"/>
            <a:chExt cx="835378" cy="835378"/>
          </a:xfrm>
        </p:grpSpPr>
        <p:sp>
          <p:nvSpPr>
            <p:cNvPr id="96" name="Oval 112">
              <a:extLst>
                <a:ext uri="{FF2B5EF4-FFF2-40B4-BE49-F238E27FC236}">
                  <a16:creationId xmlns:a16="http://schemas.microsoft.com/office/drawing/2014/main" id="{E6DA1700-289C-4098-A77F-4F483F8C380E}"/>
                </a:ext>
              </a:extLst>
            </p:cNvPr>
            <p:cNvSpPr/>
            <p:nvPr/>
          </p:nvSpPr>
          <p:spPr bwMode="auto">
            <a:xfrm>
              <a:off x="899303" y="4809394"/>
              <a:ext cx="835378" cy="8353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97" name="Laptop_E770" title="Icon of a laptop">
              <a:extLst>
                <a:ext uri="{FF2B5EF4-FFF2-40B4-BE49-F238E27FC236}">
                  <a16:creationId xmlns:a16="http://schemas.microsoft.com/office/drawing/2014/main" id="{7E2F7D6C-2394-41C8-8868-E80A9B6A26DF}"/>
                </a:ext>
              </a:extLst>
            </p:cNvPr>
            <p:cNvSpPr>
              <a:spLocks noChangeAspect="1" noEditPoints="1"/>
            </p:cNvSpPr>
            <p:nvPr/>
          </p:nvSpPr>
          <p:spPr bwMode="auto">
            <a:xfrm>
              <a:off x="1037087" y="5040309"/>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8" name="Group 114">
            <a:extLst>
              <a:ext uri="{FF2B5EF4-FFF2-40B4-BE49-F238E27FC236}">
                <a16:creationId xmlns:a16="http://schemas.microsoft.com/office/drawing/2014/main" id="{AFB8A5D9-2194-4D39-ABB4-EC8FA8BC9396}"/>
              </a:ext>
            </a:extLst>
          </p:cNvPr>
          <p:cNvGrpSpPr/>
          <p:nvPr/>
        </p:nvGrpSpPr>
        <p:grpSpPr>
          <a:xfrm>
            <a:off x="862725" y="3504884"/>
            <a:ext cx="835378" cy="835378"/>
            <a:chOff x="899303" y="3772782"/>
            <a:chExt cx="835378" cy="835378"/>
          </a:xfrm>
        </p:grpSpPr>
        <p:sp>
          <p:nvSpPr>
            <p:cNvPr id="99" name="Oval 115">
              <a:extLst>
                <a:ext uri="{FF2B5EF4-FFF2-40B4-BE49-F238E27FC236}">
                  <a16:creationId xmlns:a16="http://schemas.microsoft.com/office/drawing/2014/main" id="{0A422516-7056-4753-B8EB-3C524211C4DA}"/>
                </a:ext>
              </a:extLst>
            </p:cNvPr>
            <p:cNvSpPr/>
            <p:nvPr/>
          </p:nvSpPr>
          <p:spPr bwMode="auto">
            <a:xfrm>
              <a:off x="899303" y="3772782"/>
              <a:ext cx="835378" cy="8353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00" name="Tablet_E70A" title="Icon of a tablet">
              <a:extLst>
                <a:ext uri="{FF2B5EF4-FFF2-40B4-BE49-F238E27FC236}">
                  <a16:creationId xmlns:a16="http://schemas.microsoft.com/office/drawing/2014/main" id="{8BC921D6-15CE-4250-BF23-2831CE9BB56A}"/>
                </a:ext>
              </a:extLst>
            </p:cNvPr>
            <p:cNvSpPr>
              <a:spLocks noChangeAspect="1" noEditPoints="1"/>
            </p:cNvSpPr>
            <p:nvPr/>
          </p:nvSpPr>
          <p:spPr bwMode="auto">
            <a:xfrm>
              <a:off x="1079292" y="4015976"/>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01" name="Picture 117">
            <a:extLst>
              <a:ext uri="{FF2B5EF4-FFF2-40B4-BE49-F238E27FC236}">
                <a16:creationId xmlns:a16="http://schemas.microsoft.com/office/drawing/2014/main" id="{AE01CB99-4B53-4756-84E4-7D876127D448}"/>
              </a:ext>
            </a:extLst>
          </p:cNvPr>
          <p:cNvPicPr>
            <a:picLocks noChangeAspect="1"/>
          </p:cNvPicPr>
          <p:nvPr/>
        </p:nvPicPr>
        <p:blipFill rotWithShape="1">
          <a:blip r:embed="rId4" cstate="print">
            <a:duotone>
              <a:prstClr val="black"/>
              <a:srgbClr val="505050">
                <a:tint val="45000"/>
                <a:satMod val="400000"/>
              </a:srgb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r="76523"/>
          <a:stretch/>
        </p:blipFill>
        <p:spPr>
          <a:xfrm>
            <a:off x="2069224" y="4686239"/>
            <a:ext cx="364301" cy="340841"/>
          </a:xfrm>
          <a:prstGeom prst="rect">
            <a:avLst/>
          </a:prstGeom>
        </p:spPr>
      </p:pic>
      <p:grpSp>
        <p:nvGrpSpPr>
          <p:cNvPr id="102" name="Group 118">
            <a:extLst>
              <a:ext uri="{FF2B5EF4-FFF2-40B4-BE49-F238E27FC236}">
                <a16:creationId xmlns:a16="http://schemas.microsoft.com/office/drawing/2014/main" id="{D3869CD1-9DAB-4342-928D-472E6521C5C7}"/>
              </a:ext>
            </a:extLst>
          </p:cNvPr>
          <p:cNvGrpSpPr/>
          <p:nvPr/>
        </p:nvGrpSpPr>
        <p:grpSpPr>
          <a:xfrm>
            <a:off x="2069223" y="3453710"/>
            <a:ext cx="335350" cy="419905"/>
            <a:chOff x="13987161" y="397241"/>
            <a:chExt cx="2047876" cy="2435225"/>
          </a:xfrm>
          <a:solidFill>
            <a:srgbClr val="FFFFFF"/>
          </a:solidFill>
        </p:grpSpPr>
        <p:sp>
          <p:nvSpPr>
            <p:cNvPr id="103" name="Freeform 50">
              <a:extLst>
                <a:ext uri="{FF2B5EF4-FFF2-40B4-BE49-F238E27FC236}">
                  <a16:creationId xmlns:a16="http://schemas.microsoft.com/office/drawing/2014/main" id="{EBB2BFE4-F61B-4D8B-8C61-605F021BE7BF}"/>
                </a:ext>
              </a:extLst>
            </p:cNvPr>
            <p:cNvSpPr>
              <a:spLocks/>
            </p:cNvSpPr>
            <p:nvPr/>
          </p:nvSpPr>
          <p:spPr bwMode="auto">
            <a:xfrm>
              <a:off x="14341178" y="1219565"/>
              <a:ext cx="1344612" cy="1612901"/>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1">
              <a:extLst>
                <a:ext uri="{FF2B5EF4-FFF2-40B4-BE49-F238E27FC236}">
                  <a16:creationId xmlns:a16="http://schemas.microsoft.com/office/drawing/2014/main" id="{C6F666A9-E7CC-4184-AB4C-F30EB98C191C}"/>
                </a:ext>
              </a:extLst>
            </p:cNvPr>
            <p:cNvSpPr>
              <a:spLocks noEditPoints="1"/>
            </p:cNvSpPr>
            <p:nvPr/>
          </p:nvSpPr>
          <p:spPr bwMode="auto">
            <a:xfrm>
              <a:off x="14341178" y="397241"/>
              <a:ext cx="1344612"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2">
              <a:extLst>
                <a:ext uri="{FF2B5EF4-FFF2-40B4-BE49-F238E27FC236}">
                  <a16:creationId xmlns:a16="http://schemas.microsoft.com/office/drawing/2014/main" id="{097EE331-2911-4F78-81AE-04A88A1869E9}"/>
                </a:ext>
              </a:extLst>
            </p:cNvPr>
            <p:cNvSpPr>
              <a:spLocks/>
            </p:cNvSpPr>
            <p:nvPr/>
          </p:nvSpPr>
          <p:spPr bwMode="auto">
            <a:xfrm>
              <a:off x="13987161" y="1190997"/>
              <a:ext cx="300034"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53">
              <a:extLst>
                <a:ext uri="{FF2B5EF4-FFF2-40B4-BE49-F238E27FC236}">
                  <a16:creationId xmlns:a16="http://schemas.microsoft.com/office/drawing/2014/main" id="{AD6872CF-8482-42D6-B0CA-D716D4E4D374}"/>
                </a:ext>
              </a:extLst>
            </p:cNvPr>
            <p:cNvSpPr>
              <a:spLocks/>
            </p:cNvSpPr>
            <p:nvPr/>
          </p:nvSpPr>
          <p:spPr bwMode="auto">
            <a:xfrm>
              <a:off x="15733416" y="1190997"/>
              <a:ext cx="301621" cy="931864"/>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7" name="Rectangle 180">
            <a:extLst>
              <a:ext uri="{FF2B5EF4-FFF2-40B4-BE49-F238E27FC236}">
                <a16:creationId xmlns:a16="http://schemas.microsoft.com/office/drawing/2014/main" id="{A6D195BE-6112-47DF-97FD-962030ADB345}"/>
              </a:ext>
            </a:extLst>
          </p:cNvPr>
          <p:cNvSpPr/>
          <p:nvPr/>
        </p:nvSpPr>
        <p:spPr bwMode="auto">
          <a:xfrm>
            <a:off x="3217195" y="2637792"/>
            <a:ext cx="8209199" cy="263557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8" name="Rectangle: Rounded Corners 181">
            <a:extLst>
              <a:ext uri="{FF2B5EF4-FFF2-40B4-BE49-F238E27FC236}">
                <a16:creationId xmlns:a16="http://schemas.microsoft.com/office/drawing/2014/main" id="{1D73C3E2-77C1-4648-8722-ECC07026BA3F}"/>
              </a:ext>
            </a:extLst>
          </p:cNvPr>
          <p:cNvSpPr/>
          <p:nvPr/>
        </p:nvSpPr>
        <p:spPr bwMode="auto">
          <a:xfrm>
            <a:off x="3377182" y="2744642"/>
            <a:ext cx="3865547" cy="1816708"/>
          </a:xfrm>
          <a:prstGeom prst="roundRect">
            <a:avLst/>
          </a:prstGeom>
          <a:noFill/>
          <a:ln w="19050" cap="flat" cmpd="sng" algn="ctr">
            <a:solidFill>
              <a:srgbClr val="0078D7"/>
            </a:solidFill>
            <a:prstDash val="dash"/>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9" name="Group 182">
            <a:extLst>
              <a:ext uri="{FF2B5EF4-FFF2-40B4-BE49-F238E27FC236}">
                <a16:creationId xmlns:a16="http://schemas.microsoft.com/office/drawing/2014/main" id="{AD11746D-71AA-4021-A166-984B7B546DC1}"/>
              </a:ext>
            </a:extLst>
          </p:cNvPr>
          <p:cNvGrpSpPr/>
          <p:nvPr/>
        </p:nvGrpSpPr>
        <p:grpSpPr>
          <a:xfrm>
            <a:off x="7559295" y="2883682"/>
            <a:ext cx="1703068" cy="587682"/>
            <a:chOff x="7787505" y="3436438"/>
            <a:chExt cx="1703068" cy="587682"/>
          </a:xfrm>
        </p:grpSpPr>
        <p:sp>
          <p:nvSpPr>
            <p:cNvPr id="110" name="Rectangle: Rounded Corners 183">
              <a:extLst>
                <a:ext uri="{FF2B5EF4-FFF2-40B4-BE49-F238E27FC236}">
                  <a16:creationId xmlns:a16="http://schemas.microsoft.com/office/drawing/2014/main" id="{6736A637-4856-460E-968D-52F17C233C3F}"/>
                </a:ext>
              </a:extLst>
            </p:cNvPr>
            <p:cNvSpPr/>
            <p:nvPr/>
          </p:nvSpPr>
          <p:spPr bwMode="auto">
            <a:xfrm>
              <a:off x="7787505" y="343643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11" name="Rectangle: Rounded Corners 184">
              <a:extLst>
                <a:ext uri="{FF2B5EF4-FFF2-40B4-BE49-F238E27FC236}">
                  <a16:creationId xmlns:a16="http://schemas.microsoft.com/office/drawing/2014/main" id="{CFECAF95-1B14-43D0-9C50-DA31BC7C0FB1}"/>
                </a:ext>
              </a:extLst>
            </p:cNvPr>
            <p:cNvSpPr/>
            <p:nvPr/>
          </p:nvSpPr>
          <p:spPr bwMode="auto">
            <a:xfrm>
              <a:off x="7823464" y="348089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12" name="Rectangle: Rounded Corners 185">
              <a:extLst>
                <a:ext uri="{FF2B5EF4-FFF2-40B4-BE49-F238E27FC236}">
                  <a16:creationId xmlns:a16="http://schemas.microsoft.com/office/drawing/2014/main" id="{B5774EB4-0BA1-46EB-A601-98AA63F1A6A5}"/>
                </a:ext>
              </a:extLst>
            </p:cNvPr>
            <p:cNvSpPr/>
            <p:nvPr/>
          </p:nvSpPr>
          <p:spPr bwMode="auto">
            <a:xfrm>
              <a:off x="7859423" y="3525352"/>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Desktops</a:t>
              </a:r>
            </a:p>
          </p:txBody>
        </p:sp>
        <p:sp>
          <p:nvSpPr>
            <p:cNvPr id="113" name="desktop" title="a desktop PC">
              <a:extLst>
                <a:ext uri="{FF2B5EF4-FFF2-40B4-BE49-F238E27FC236}">
                  <a16:creationId xmlns:a16="http://schemas.microsoft.com/office/drawing/2014/main" id="{21220726-377C-42CF-BF50-4CFEFB2FCBB7}"/>
                </a:ext>
              </a:extLst>
            </p:cNvPr>
            <p:cNvSpPr>
              <a:spLocks noChangeAspect="1" noEditPoints="1"/>
            </p:cNvSpPr>
            <p:nvPr/>
          </p:nvSpPr>
          <p:spPr bwMode="auto">
            <a:xfrm>
              <a:off x="8930300" y="3624723"/>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14" name="Group 187">
            <a:extLst>
              <a:ext uri="{FF2B5EF4-FFF2-40B4-BE49-F238E27FC236}">
                <a16:creationId xmlns:a16="http://schemas.microsoft.com/office/drawing/2014/main" id="{E10C6EBF-34AA-4D2A-9316-539C18161DF7}"/>
              </a:ext>
            </a:extLst>
          </p:cNvPr>
          <p:cNvGrpSpPr/>
          <p:nvPr/>
        </p:nvGrpSpPr>
        <p:grpSpPr>
          <a:xfrm>
            <a:off x="7559295" y="3712694"/>
            <a:ext cx="1703068" cy="587682"/>
            <a:chOff x="9490573" y="3436438"/>
            <a:chExt cx="1703068" cy="587682"/>
          </a:xfrm>
        </p:grpSpPr>
        <p:sp>
          <p:nvSpPr>
            <p:cNvPr id="115" name="Rectangle: Rounded Corners 188">
              <a:extLst>
                <a:ext uri="{FF2B5EF4-FFF2-40B4-BE49-F238E27FC236}">
                  <a16:creationId xmlns:a16="http://schemas.microsoft.com/office/drawing/2014/main" id="{D9010E89-53F7-4DEE-81C6-84EBD937F934}"/>
                </a:ext>
              </a:extLst>
            </p:cNvPr>
            <p:cNvSpPr/>
            <p:nvPr/>
          </p:nvSpPr>
          <p:spPr bwMode="auto">
            <a:xfrm>
              <a:off x="9490573" y="343643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16" name="Rectangle: Rounded Corners 189">
              <a:extLst>
                <a:ext uri="{FF2B5EF4-FFF2-40B4-BE49-F238E27FC236}">
                  <a16:creationId xmlns:a16="http://schemas.microsoft.com/office/drawing/2014/main" id="{B2B9DFE3-F258-442C-B5A9-10BCCCE8AEE2}"/>
                </a:ext>
              </a:extLst>
            </p:cNvPr>
            <p:cNvSpPr/>
            <p:nvPr/>
          </p:nvSpPr>
          <p:spPr bwMode="auto">
            <a:xfrm>
              <a:off x="9526532" y="348089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17" name="Rectangle: Rounded Corners 191">
              <a:extLst>
                <a:ext uri="{FF2B5EF4-FFF2-40B4-BE49-F238E27FC236}">
                  <a16:creationId xmlns:a16="http://schemas.microsoft.com/office/drawing/2014/main" id="{BF550105-0168-4DD8-B38B-F0339FDC22E2}"/>
                </a:ext>
              </a:extLst>
            </p:cNvPr>
            <p:cNvSpPr/>
            <p:nvPr/>
          </p:nvSpPr>
          <p:spPr bwMode="auto">
            <a:xfrm>
              <a:off x="9562491" y="3525352"/>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Apps</a:t>
              </a:r>
            </a:p>
          </p:txBody>
        </p:sp>
        <p:sp>
          <p:nvSpPr>
            <p:cNvPr id="118" name="GenericApp_EB3B" title="Icon of an app window">
              <a:extLst>
                <a:ext uri="{FF2B5EF4-FFF2-40B4-BE49-F238E27FC236}">
                  <a16:creationId xmlns:a16="http://schemas.microsoft.com/office/drawing/2014/main" id="{90B54941-29B6-4D47-A180-9B3A9A038E9A}"/>
                </a:ext>
              </a:extLst>
            </p:cNvPr>
            <p:cNvSpPr>
              <a:spLocks noChangeAspect="1" noEditPoints="1"/>
            </p:cNvSpPr>
            <p:nvPr/>
          </p:nvSpPr>
          <p:spPr bwMode="auto">
            <a:xfrm>
              <a:off x="10561450" y="3634524"/>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9" name="Group 193">
            <a:extLst>
              <a:ext uri="{FF2B5EF4-FFF2-40B4-BE49-F238E27FC236}">
                <a16:creationId xmlns:a16="http://schemas.microsoft.com/office/drawing/2014/main" id="{D1F98ECE-A6D2-4D52-A14A-D7C8F1FCA4A1}"/>
              </a:ext>
            </a:extLst>
          </p:cNvPr>
          <p:cNvGrpSpPr/>
          <p:nvPr/>
        </p:nvGrpSpPr>
        <p:grpSpPr>
          <a:xfrm>
            <a:off x="3479158" y="2883682"/>
            <a:ext cx="1703068" cy="587682"/>
            <a:chOff x="3204969" y="3834996"/>
            <a:chExt cx="1703068" cy="587682"/>
          </a:xfrm>
        </p:grpSpPr>
        <p:sp>
          <p:nvSpPr>
            <p:cNvPr id="120" name="Rectangle: Rounded Corners 194">
              <a:extLst>
                <a:ext uri="{FF2B5EF4-FFF2-40B4-BE49-F238E27FC236}">
                  <a16:creationId xmlns:a16="http://schemas.microsoft.com/office/drawing/2014/main" id="{8148CBD8-3334-4F86-B5F8-D35932BDD4F8}"/>
                </a:ext>
              </a:extLst>
            </p:cNvPr>
            <p:cNvSpPr/>
            <p:nvPr/>
          </p:nvSpPr>
          <p:spPr bwMode="auto">
            <a:xfrm>
              <a:off x="3204969" y="3834996"/>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1" name="Rectangle: Rounded Corners 195">
              <a:extLst>
                <a:ext uri="{FF2B5EF4-FFF2-40B4-BE49-F238E27FC236}">
                  <a16:creationId xmlns:a16="http://schemas.microsoft.com/office/drawing/2014/main" id="{3A3193F6-AEC8-405F-AD89-5C23B16C9542}"/>
                </a:ext>
              </a:extLst>
            </p:cNvPr>
            <p:cNvSpPr/>
            <p:nvPr/>
          </p:nvSpPr>
          <p:spPr bwMode="auto">
            <a:xfrm>
              <a:off x="3240928" y="3879453"/>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2" name="Rectangle: Rounded Corners 196">
              <a:extLst>
                <a:ext uri="{FF2B5EF4-FFF2-40B4-BE49-F238E27FC236}">
                  <a16:creationId xmlns:a16="http://schemas.microsoft.com/office/drawing/2014/main" id="{2D206E5F-8B80-4806-9119-17069E028CE8}"/>
                </a:ext>
              </a:extLst>
            </p:cNvPr>
            <p:cNvSpPr/>
            <p:nvPr/>
          </p:nvSpPr>
          <p:spPr bwMode="auto">
            <a:xfrm>
              <a:off x="3276887" y="3923910"/>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Web access</a:t>
              </a:r>
            </a:p>
          </p:txBody>
        </p:sp>
        <p:sp>
          <p:nvSpPr>
            <p:cNvPr id="123" name="globe_2" title="Icon of a sphere made of lines">
              <a:extLst>
                <a:ext uri="{FF2B5EF4-FFF2-40B4-BE49-F238E27FC236}">
                  <a16:creationId xmlns:a16="http://schemas.microsoft.com/office/drawing/2014/main" id="{206D07C5-4D00-4E74-BCBB-E24573C8147E}"/>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4" name="Group 198">
            <a:extLst>
              <a:ext uri="{FF2B5EF4-FFF2-40B4-BE49-F238E27FC236}">
                <a16:creationId xmlns:a16="http://schemas.microsoft.com/office/drawing/2014/main" id="{5C1A9A85-B7AA-4B78-A5A0-B67429E5306F}"/>
              </a:ext>
            </a:extLst>
          </p:cNvPr>
          <p:cNvGrpSpPr/>
          <p:nvPr/>
        </p:nvGrpSpPr>
        <p:grpSpPr>
          <a:xfrm>
            <a:off x="5395265" y="2888594"/>
            <a:ext cx="1703068" cy="1470385"/>
            <a:chOff x="4908037" y="4699961"/>
            <a:chExt cx="1703068" cy="1470385"/>
          </a:xfrm>
        </p:grpSpPr>
        <p:sp>
          <p:nvSpPr>
            <p:cNvPr id="125" name="Rectangle: Rounded Corners 199">
              <a:extLst>
                <a:ext uri="{FF2B5EF4-FFF2-40B4-BE49-F238E27FC236}">
                  <a16:creationId xmlns:a16="http://schemas.microsoft.com/office/drawing/2014/main" id="{3EAF34A3-B258-4938-A3A3-EF94F677E825}"/>
                </a:ext>
              </a:extLst>
            </p:cNvPr>
            <p:cNvSpPr/>
            <p:nvPr/>
          </p:nvSpPr>
          <p:spPr bwMode="auto">
            <a:xfrm>
              <a:off x="4908037" y="4699961"/>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6" name="Rectangle: Rounded Corners 200">
              <a:extLst>
                <a:ext uri="{FF2B5EF4-FFF2-40B4-BE49-F238E27FC236}">
                  <a16:creationId xmlns:a16="http://schemas.microsoft.com/office/drawing/2014/main" id="{C5C731AD-D9D3-47E7-8506-1306CF99409E}"/>
                </a:ext>
              </a:extLst>
            </p:cNvPr>
            <p:cNvSpPr/>
            <p:nvPr/>
          </p:nvSpPr>
          <p:spPr bwMode="auto">
            <a:xfrm>
              <a:off x="4943996" y="474441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7" name="Rectangle: Rounded Corners 201">
              <a:extLst>
                <a:ext uri="{FF2B5EF4-FFF2-40B4-BE49-F238E27FC236}">
                  <a16:creationId xmlns:a16="http://schemas.microsoft.com/office/drawing/2014/main" id="{77B107A2-D8B6-4061-9174-4173D3800E65}"/>
                </a:ext>
              </a:extLst>
            </p:cNvPr>
            <p:cNvSpPr/>
            <p:nvPr/>
          </p:nvSpPr>
          <p:spPr bwMode="auto">
            <a:xfrm>
              <a:off x="4979955" y="478887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Broker</a:t>
              </a:r>
            </a:p>
          </p:txBody>
        </p:sp>
        <p:grpSp>
          <p:nvGrpSpPr>
            <p:cNvPr id="128" name="Group 202">
              <a:extLst>
                <a:ext uri="{FF2B5EF4-FFF2-40B4-BE49-F238E27FC236}">
                  <a16:creationId xmlns:a16="http://schemas.microsoft.com/office/drawing/2014/main" id="{C18F9BCC-039C-4FC0-BAB9-2A6E4F7F4DF9}"/>
                </a:ext>
              </a:extLst>
            </p:cNvPr>
            <p:cNvGrpSpPr/>
            <p:nvPr/>
          </p:nvGrpSpPr>
          <p:grpSpPr>
            <a:xfrm>
              <a:off x="6171692" y="5722961"/>
              <a:ext cx="283604" cy="447385"/>
              <a:chOff x="8107680" y="2636348"/>
              <a:chExt cx="419100" cy="447385"/>
            </a:xfrm>
          </p:grpSpPr>
          <p:cxnSp>
            <p:nvCxnSpPr>
              <p:cNvPr id="129" name="Straight Connector 205">
                <a:extLst>
                  <a:ext uri="{FF2B5EF4-FFF2-40B4-BE49-F238E27FC236}">
                    <a16:creationId xmlns:a16="http://schemas.microsoft.com/office/drawing/2014/main" id="{FAFEBD48-3369-432E-8954-74A6A2BEA899}"/>
                  </a:ext>
                </a:extLst>
              </p:cNvPr>
              <p:cNvCxnSpPr>
                <a:cxnSpLocks/>
              </p:cNvCxnSpPr>
              <p:nvPr/>
            </p:nvCxnSpPr>
            <p:spPr>
              <a:xfrm>
                <a:off x="8107680" y="2860040"/>
                <a:ext cx="419100" cy="0"/>
              </a:xfrm>
              <a:prstGeom prst="line">
                <a:avLst/>
              </a:prstGeom>
              <a:noFill/>
              <a:ln w="12700" cap="flat" cmpd="sng" algn="ctr">
                <a:solidFill>
                  <a:srgbClr val="FFFFFF"/>
                </a:solidFill>
                <a:prstDash val="solid"/>
                <a:headEnd type="oval" w="sm" len="sm"/>
                <a:tailEnd type="arrow" w="sm" len="sm"/>
              </a:ln>
              <a:effectLst/>
            </p:spPr>
          </p:cxnSp>
          <p:cxnSp>
            <p:nvCxnSpPr>
              <p:cNvPr id="130" name="Straight Connector 206">
                <a:extLst>
                  <a:ext uri="{FF2B5EF4-FFF2-40B4-BE49-F238E27FC236}">
                    <a16:creationId xmlns:a16="http://schemas.microsoft.com/office/drawing/2014/main" id="{10C9C75B-CCD8-4B86-B93D-CA681B0A05EB}"/>
                  </a:ext>
                </a:extLst>
              </p:cNvPr>
              <p:cNvCxnSpPr>
                <a:cxnSpLocks/>
              </p:cNvCxnSpPr>
              <p:nvPr/>
            </p:nvCxnSpPr>
            <p:spPr>
              <a:xfrm flipV="1">
                <a:off x="8205399" y="2636348"/>
                <a:ext cx="167640" cy="218440"/>
              </a:xfrm>
              <a:prstGeom prst="line">
                <a:avLst/>
              </a:prstGeom>
              <a:noFill/>
              <a:ln w="12700" cap="flat" cmpd="sng" algn="ctr">
                <a:solidFill>
                  <a:srgbClr val="FFFFFF"/>
                </a:solidFill>
                <a:prstDash val="solid"/>
                <a:headEnd type="none" w="sm" len="sm"/>
                <a:tailEnd type="arrow" w="sm" len="sm"/>
              </a:ln>
              <a:effectLst/>
            </p:spPr>
          </p:cxnSp>
          <p:cxnSp>
            <p:nvCxnSpPr>
              <p:cNvPr id="131" name="Straight Connector 207">
                <a:extLst>
                  <a:ext uri="{FF2B5EF4-FFF2-40B4-BE49-F238E27FC236}">
                    <a16:creationId xmlns:a16="http://schemas.microsoft.com/office/drawing/2014/main" id="{630E54AB-4260-4228-8374-FA1B86FCDD9E}"/>
                  </a:ext>
                </a:extLst>
              </p:cNvPr>
              <p:cNvCxnSpPr>
                <a:cxnSpLocks/>
              </p:cNvCxnSpPr>
              <p:nvPr/>
            </p:nvCxnSpPr>
            <p:spPr>
              <a:xfrm>
                <a:off x="8207396" y="2865293"/>
                <a:ext cx="167640" cy="218440"/>
              </a:xfrm>
              <a:prstGeom prst="line">
                <a:avLst/>
              </a:prstGeom>
              <a:noFill/>
              <a:ln w="12700" cap="flat" cmpd="sng" algn="ctr">
                <a:solidFill>
                  <a:srgbClr val="FFFFFF"/>
                </a:solidFill>
                <a:prstDash val="solid"/>
                <a:headEnd type="none" w="sm" len="sm"/>
                <a:tailEnd type="arrow" w="sm" len="sm"/>
              </a:ln>
              <a:effectLst/>
            </p:spPr>
          </p:cxnSp>
        </p:grpSp>
      </p:grpSp>
      <p:grpSp>
        <p:nvGrpSpPr>
          <p:cNvPr id="132" name="Group 208">
            <a:extLst>
              <a:ext uri="{FF2B5EF4-FFF2-40B4-BE49-F238E27FC236}">
                <a16:creationId xmlns:a16="http://schemas.microsoft.com/office/drawing/2014/main" id="{5918006B-9EF8-4941-9F90-586C833676E9}"/>
              </a:ext>
            </a:extLst>
          </p:cNvPr>
          <p:cNvGrpSpPr/>
          <p:nvPr/>
        </p:nvGrpSpPr>
        <p:grpSpPr>
          <a:xfrm>
            <a:off x="3480072" y="3767333"/>
            <a:ext cx="1703068" cy="587682"/>
            <a:chOff x="3204969" y="4699961"/>
            <a:chExt cx="1703068" cy="587682"/>
          </a:xfrm>
        </p:grpSpPr>
        <p:sp>
          <p:nvSpPr>
            <p:cNvPr id="133" name="Rectangle: Rounded Corners 209">
              <a:extLst>
                <a:ext uri="{FF2B5EF4-FFF2-40B4-BE49-F238E27FC236}">
                  <a16:creationId xmlns:a16="http://schemas.microsoft.com/office/drawing/2014/main" id="{91A604FA-CFE6-4F89-8BA2-CBA248AFE269}"/>
                </a:ext>
              </a:extLst>
            </p:cNvPr>
            <p:cNvSpPr/>
            <p:nvPr/>
          </p:nvSpPr>
          <p:spPr bwMode="auto">
            <a:xfrm>
              <a:off x="3204969" y="4699961"/>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34" name="Rectangle: Rounded Corners 210">
              <a:extLst>
                <a:ext uri="{FF2B5EF4-FFF2-40B4-BE49-F238E27FC236}">
                  <a16:creationId xmlns:a16="http://schemas.microsoft.com/office/drawing/2014/main" id="{428B8715-B0DD-44A3-9ABA-0BC38AF9079A}"/>
                </a:ext>
              </a:extLst>
            </p:cNvPr>
            <p:cNvSpPr/>
            <p:nvPr/>
          </p:nvSpPr>
          <p:spPr bwMode="auto">
            <a:xfrm>
              <a:off x="3240928" y="474441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35" name="Rectangle: Rounded Corners 211">
              <a:extLst>
                <a:ext uri="{FF2B5EF4-FFF2-40B4-BE49-F238E27FC236}">
                  <a16:creationId xmlns:a16="http://schemas.microsoft.com/office/drawing/2014/main" id="{787E5691-7BB1-49FF-9CA6-94F1A530C25B}"/>
                </a:ext>
              </a:extLst>
            </p:cNvPr>
            <p:cNvSpPr/>
            <p:nvPr/>
          </p:nvSpPr>
          <p:spPr bwMode="auto">
            <a:xfrm>
              <a:off x="3276887" y="478887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Gateway</a:t>
              </a:r>
            </a:p>
          </p:txBody>
        </p:sp>
        <p:sp>
          <p:nvSpPr>
            <p:cNvPr id="136" name="Move_E7C2" title="Icon of four arrows pointing away from eachother">
              <a:extLst>
                <a:ext uri="{FF2B5EF4-FFF2-40B4-BE49-F238E27FC236}">
                  <a16:creationId xmlns:a16="http://schemas.microsoft.com/office/drawing/2014/main" id="{55FE75E1-8056-4953-8058-A0C711A56459}"/>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7" name="Group 213">
            <a:extLst>
              <a:ext uri="{FF2B5EF4-FFF2-40B4-BE49-F238E27FC236}">
                <a16:creationId xmlns:a16="http://schemas.microsoft.com/office/drawing/2014/main" id="{DAED2146-EED5-4A10-81A7-B5C1EF3C5137}"/>
              </a:ext>
            </a:extLst>
          </p:cNvPr>
          <p:cNvGrpSpPr/>
          <p:nvPr/>
        </p:nvGrpSpPr>
        <p:grpSpPr>
          <a:xfrm>
            <a:off x="9507011" y="2913237"/>
            <a:ext cx="1703068" cy="587682"/>
            <a:chOff x="9490573" y="4694971"/>
            <a:chExt cx="1703068" cy="587682"/>
          </a:xfrm>
        </p:grpSpPr>
        <p:sp>
          <p:nvSpPr>
            <p:cNvPr id="138" name="Rectangle: Rounded Corners 214">
              <a:extLst>
                <a:ext uri="{FF2B5EF4-FFF2-40B4-BE49-F238E27FC236}">
                  <a16:creationId xmlns:a16="http://schemas.microsoft.com/office/drawing/2014/main" id="{469C2752-4F76-4701-8789-8908508BEE20}"/>
                </a:ext>
              </a:extLst>
            </p:cNvPr>
            <p:cNvSpPr/>
            <p:nvPr/>
          </p:nvSpPr>
          <p:spPr bwMode="auto">
            <a:xfrm>
              <a:off x="9490573" y="4694971"/>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39" name="Rectangle: Rounded Corners 215">
              <a:extLst>
                <a:ext uri="{FF2B5EF4-FFF2-40B4-BE49-F238E27FC236}">
                  <a16:creationId xmlns:a16="http://schemas.microsoft.com/office/drawing/2014/main" id="{6128B5E0-847E-42A8-A3C9-5978A8D6586C}"/>
                </a:ext>
              </a:extLst>
            </p:cNvPr>
            <p:cNvSpPr/>
            <p:nvPr/>
          </p:nvSpPr>
          <p:spPr bwMode="auto">
            <a:xfrm>
              <a:off x="9526532" y="473942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40" name="Rectangle: Rounded Corners 216">
              <a:extLst>
                <a:ext uri="{FF2B5EF4-FFF2-40B4-BE49-F238E27FC236}">
                  <a16:creationId xmlns:a16="http://schemas.microsoft.com/office/drawing/2014/main" id="{D7A104FB-B129-49C7-BC5E-C8E108D4A507}"/>
                </a:ext>
              </a:extLst>
            </p:cNvPr>
            <p:cNvSpPr/>
            <p:nvPr/>
          </p:nvSpPr>
          <p:spPr bwMode="auto">
            <a:xfrm>
              <a:off x="9562491" y="478388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File Server</a:t>
              </a:r>
            </a:p>
          </p:txBody>
        </p:sp>
        <p:grpSp>
          <p:nvGrpSpPr>
            <p:cNvPr id="141" name="Group 217">
              <a:extLst>
                <a:ext uri="{FF2B5EF4-FFF2-40B4-BE49-F238E27FC236}">
                  <a16:creationId xmlns:a16="http://schemas.microsoft.com/office/drawing/2014/main" id="{8904D2D0-2CC2-4252-8708-220C7F015D25}"/>
                </a:ext>
              </a:extLst>
            </p:cNvPr>
            <p:cNvGrpSpPr/>
            <p:nvPr/>
          </p:nvGrpSpPr>
          <p:grpSpPr>
            <a:xfrm>
              <a:off x="10569241" y="4839326"/>
              <a:ext cx="396950" cy="355079"/>
              <a:chOff x="10633596" y="3514287"/>
              <a:chExt cx="396950" cy="355079"/>
            </a:xfrm>
          </p:grpSpPr>
          <p:sp>
            <p:nvSpPr>
              <p:cNvPr id="142" name="Hexagon 218">
                <a:extLst>
                  <a:ext uri="{FF2B5EF4-FFF2-40B4-BE49-F238E27FC236}">
                    <a16:creationId xmlns:a16="http://schemas.microsoft.com/office/drawing/2014/main" id="{F519E65F-BEBF-4F1B-AA00-B24B08F77D8F}"/>
                  </a:ext>
                </a:extLst>
              </p:cNvPr>
              <p:cNvSpPr/>
              <p:nvPr/>
            </p:nvSpPr>
            <p:spPr>
              <a:xfrm>
                <a:off x="10633596" y="3514287"/>
                <a:ext cx="396950" cy="355079"/>
              </a:xfrm>
              <a:prstGeom prst="hexagon">
                <a:avLst>
                  <a:gd name="adj" fmla="val 30307"/>
                  <a:gd name="vf" fmla="val 115470"/>
                </a:avLst>
              </a:prstGeom>
              <a:solidFill>
                <a:srgbClr val="002050"/>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43" name="Picture 219">
                <a:extLst>
                  <a:ext uri="{FF2B5EF4-FFF2-40B4-BE49-F238E27FC236}">
                    <a16:creationId xmlns:a16="http://schemas.microsoft.com/office/drawing/2014/main" id="{FA857788-CA6E-41B2-B265-BAB1377EE662}"/>
                  </a:ext>
                </a:extLst>
              </p:cNvPr>
              <p:cNvPicPr>
                <a:picLocks noChangeAspect="1"/>
              </p:cNvPicPr>
              <p:nvPr/>
            </p:nvPicPr>
            <p:blipFill>
              <a:blip r:embed="rId6"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
        <p:nvSpPr>
          <p:cNvPr id="144" name="Rectangle: Rounded Corners 220">
            <a:extLst>
              <a:ext uri="{FF2B5EF4-FFF2-40B4-BE49-F238E27FC236}">
                <a16:creationId xmlns:a16="http://schemas.microsoft.com/office/drawing/2014/main" id="{AC6B7630-4A2D-48F8-BBA3-17C0A9D2CDF4}"/>
              </a:ext>
            </a:extLst>
          </p:cNvPr>
          <p:cNvSpPr/>
          <p:nvPr/>
        </p:nvSpPr>
        <p:spPr bwMode="auto">
          <a:xfrm>
            <a:off x="7444259" y="2744642"/>
            <a:ext cx="3865547" cy="1816708"/>
          </a:xfrm>
          <a:prstGeom prst="roundRect">
            <a:avLst/>
          </a:prstGeom>
          <a:noFill/>
          <a:ln w="19050" cap="flat" cmpd="sng" algn="ctr">
            <a:solidFill>
              <a:srgbClr val="0078D7"/>
            </a:solidFill>
            <a:prstDash val="dash"/>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5" name="Rectangle 221">
            <a:extLst>
              <a:ext uri="{FF2B5EF4-FFF2-40B4-BE49-F238E27FC236}">
                <a16:creationId xmlns:a16="http://schemas.microsoft.com/office/drawing/2014/main" id="{244C0A58-2CA7-4383-9C3B-E8AEB59F1668}"/>
              </a:ext>
            </a:extLst>
          </p:cNvPr>
          <p:cNvSpPr/>
          <p:nvPr/>
        </p:nvSpPr>
        <p:spPr bwMode="auto">
          <a:xfrm>
            <a:off x="3218686" y="4734729"/>
            <a:ext cx="8209199" cy="564891"/>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46" name="Group 6">
            <a:extLst>
              <a:ext uri="{FF2B5EF4-FFF2-40B4-BE49-F238E27FC236}">
                <a16:creationId xmlns:a16="http://schemas.microsoft.com/office/drawing/2014/main" id="{E64623B8-6275-4476-BE7D-101623213F97}"/>
              </a:ext>
            </a:extLst>
          </p:cNvPr>
          <p:cNvGrpSpPr/>
          <p:nvPr/>
        </p:nvGrpSpPr>
        <p:grpSpPr>
          <a:xfrm>
            <a:off x="8622073" y="4848934"/>
            <a:ext cx="2234018" cy="415595"/>
            <a:chOff x="8053613" y="5116832"/>
            <a:chExt cx="2234018" cy="415595"/>
          </a:xfrm>
        </p:grpSpPr>
        <p:grpSp>
          <p:nvGrpSpPr>
            <p:cNvPr id="147" name="Group 222">
              <a:extLst>
                <a:ext uri="{FF2B5EF4-FFF2-40B4-BE49-F238E27FC236}">
                  <a16:creationId xmlns:a16="http://schemas.microsoft.com/office/drawing/2014/main" id="{EB09614A-8CD7-4EED-B825-292800118358}"/>
                </a:ext>
              </a:extLst>
            </p:cNvPr>
            <p:cNvGrpSpPr/>
            <p:nvPr/>
          </p:nvGrpSpPr>
          <p:grpSpPr>
            <a:xfrm>
              <a:off x="8053613" y="5116832"/>
              <a:ext cx="378819" cy="378819"/>
              <a:chOff x="5564119" y="2081144"/>
              <a:chExt cx="501718" cy="501718"/>
            </a:xfrm>
          </p:grpSpPr>
          <p:sp>
            <p:nvSpPr>
              <p:cNvPr id="149" name="Diamond 223">
                <a:extLst>
                  <a:ext uri="{FF2B5EF4-FFF2-40B4-BE49-F238E27FC236}">
                    <a16:creationId xmlns:a16="http://schemas.microsoft.com/office/drawing/2014/main" id="{2ACBCD10-AF5D-43B5-89D5-4A9FCD39DEF3}"/>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0" name="Graphic 224">
                <a:extLst>
                  <a:ext uri="{FF2B5EF4-FFF2-40B4-BE49-F238E27FC236}">
                    <a16:creationId xmlns:a16="http://schemas.microsoft.com/office/drawing/2014/main" id="{7D0FB2B7-312C-40AF-BC36-76AC81B740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sp>
          <p:nvSpPr>
            <p:cNvPr id="148" name="Rectangle 226">
              <a:extLst>
                <a:ext uri="{FF2B5EF4-FFF2-40B4-BE49-F238E27FC236}">
                  <a16:creationId xmlns:a16="http://schemas.microsoft.com/office/drawing/2014/main" id="{BBBF71CB-24A0-4067-A95D-A3162DBB3854}"/>
                </a:ext>
              </a:extLst>
            </p:cNvPr>
            <p:cNvSpPr/>
            <p:nvPr/>
          </p:nvSpPr>
          <p:spPr>
            <a:xfrm>
              <a:off x="8364742" y="5144629"/>
              <a:ext cx="1922889" cy="387798"/>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Windows Server AD</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Domain Services</a:t>
              </a:r>
            </a:p>
          </p:txBody>
        </p:sp>
      </p:grpSp>
      <p:sp>
        <p:nvSpPr>
          <p:cNvPr id="151" name="Rectangle 227">
            <a:extLst>
              <a:ext uri="{FF2B5EF4-FFF2-40B4-BE49-F238E27FC236}">
                <a16:creationId xmlns:a16="http://schemas.microsoft.com/office/drawing/2014/main" id="{8412D81F-33DD-4E09-9258-1D09A8D75853}"/>
              </a:ext>
            </a:extLst>
          </p:cNvPr>
          <p:cNvSpPr/>
          <p:nvPr/>
        </p:nvSpPr>
        <p:spPr>
          <a:xfrm>
            <a:off x="10982629" y="4551292"/>
            <a:ext cx="490989" cy="24006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3" fontAlgn="base">
              <a:lnSpc>
                <a:spcPct val="80000"/>
              </a:lnSpc>
              <a:spcBef>
                <a:spcPct val="0"/>
              </a:spcBef>
              <a:spcAft>
                <a:spcPct val="0"/>
              </a:spcAft>
            </a:pPr>
            <a:r>
              <a:rPr lang="en-US" sz="1200" dirty="0">
                <a:latin typeface="Segoe Pro Semibold" panose="020B0702040504020203" pitchFamily="34" charset="0"/>
                <a:cs typeface="Segoe UI Light"/>
              </a:rPr>
              <a:t>VMs</a:t>
            </a:r>
          </a:p>
        </p:txBody>
      </p:sp>
      <p:sp>
        <p:nvSpPr>
          <p:cNvPr id="152" name="TextBox 228">
            <a:extLst>
              <a:ext uri="{FF2B5EF4-FFF2-40B4-BE49-F238E27FC236}">
                <a16:creationId xmlns:a16="http://schemas.microsoft.com/office/drawing/2014/main" id="{B2D0B267-450A-4AB8-9A2C-D9910B8C5FDA}"/>
              </a:ext>
            </a:extLst>
          </p:cNvPr>
          <p:cNvSpPr txBox="1"/>
          <p:nvPr/>
        </p:nvSpPr>
        <p:spPr>
          <a:xfrm>
            <a:off x="5541929" y="4268739"/>
            <a:ext cx="1520446" cy="246221"/>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RD infrastructure</a:t>
            </a:r>
          </a:p>
        </p:txBody>
      </p:sp>
      <p:sp>
        <p:nvSpPr>
          <p:cNvPr id="153" name="TextBox 229">
            <a:extLst>
              <a:ext uri="{FF2B5EF4-FFF2-40B4-BE49-F238E27FC236}">
                <a16:creationId xmlns:a16="http://schemas.microsoft.com/office/drawing/2014/main" id="{1292C9C9-31A7-40A6-87FB-4D5F6E6F7760}"/>
              </a:ext>
            </a:extLst>
          </p:cNvPr>
          <p:cNvSpPr txBox="1"/>
          <p:nvPr/>
        </p:nvSpPr>
        <p:spPr>
          <a:xfrm>
            <a:off x="9488489" y="4268739"/>
            <a:ext cx="1595191" cy="246221"/>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User environment</a:t>
            </a:r>
          </a:p>
        </p:txBody>
      </p:sp>
      <p:grpSp>
        <p:nvGrpSpPr>
          <p:cNvPr id="154" name="Group 5">
            <a:extLst>
              <a:ext uri="{FF2B5EF4-FFF2-40B4-BE49-F238E27FC236}">
                <a16:creationId xmlns:a16="http://schemas.microsoft.com/office/drawing/2014/main" id="{7126C484-C110-4C8A-B695-69D50D90AEC3}"/>
              </a:ext>
            </a:extLst>
          </p:cNvPr>
          <p:cNvGrpSpPr/>
          <p:nvPr/>
        </p:nvGrpSpPr>
        <p:grpSpPr>
          <a:xfrm>
            <a:off x="6141155" y="4805888"/>
            <a:ext cx="1899540" cy="499601"/>
            <a:chOff x="6085484" y="5073786"/>
            <a:chExt cx="1899540" cy="499601"/>
          </a:xfrm>
        </p:grpSpPr>
        <p:sp>
          <p:nvSpPr>
            <p:cNvPr id="155" name="Rectangle: Rounded Corners 225">
              <a:extLst>
                <a:ext uri="{FF2B5EF4-FFF2-40B4-BE49-F238E27FC236}">
                  <a16:creationId xmlns:a16="http://schemas.microsoft.com/office/drawing/2014/main" id="{146EFAB8-40B5-4E47-9675-6448A2208171}"/>
                </a:ext>
              </a:extLst>
            </p:cNvPr>
            <p:cNvSpPr/>
            <p:nvPr/>
          </p:nvSpPr>
          <p:spPr bwMode="auto">
            <a:xfrm>
              <a:off x="6085484" y="5074619"/>
              <a:ext cx="1440572" cy="498768"/>
            </a:xfrm>
            <a:prstGeom prst="roundRect">
              <a:avLst/>
            </a:prstGeom>
            <a:noFill/>
            <a:ln w="10795" cap="flat" cmpd="sng" algn="ctr">
              <a:noFill/>
              <a:prstDash val="solid"/>
            </a:ln>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Azure SQL DB</a:t>
              </a:r>
            </a:p>
          </p:txBody>
        </p:sp>
        <p:pic>
          <p:nvPicPr>
            <p:cNvPr id="156" name="Picture 231" descr="A close up of a sign&#10;&#10;Description generated with high confidence">
              <a:extLst>
                <a:ext uri="{FF2B5EF4-FFF2-40B4-BE49-F238E27FC236}">
                  <a16:creationId xmlns:a16="http://schemas.microsoft.com/office/drawing/2014/main" id="{8F3796F1-592B-4D49-892F-DB7A094FF04C}"/>
                </a:ext>
              </a:extLst>
            </p:cNvPr>
            <p:cNvPicPr>
              <a:picLocks noChangeAspect="1"/>
            </p:cNvPicPr>
            <p:nvPr/>
          </p:nvPicPr>
          <p:blipFill>
            <a:blip r:embed="rId9">
              <a:biLevel thresh="25000"/>
            </a:blip>
            <a:stretch>
              <a:fillRect/>
            </a:stretch>
          </p:blipFill>
          <p:spPr>
            <a:xfrm>
              <a:off x="7520115" y="5073786"/>
              <a:ext cx="464909" cy="464909"/>
            </a:xfrm>
            <a:prstGeom prst="rect">
              <a:avLst/>
            </a:prstGeom>
          </p:spPr>
        </p:pic>
      </p:grpSp>
      <p:grpSp>
        <p:nvGrpSpPr>
          <p:cNvPr id="157" name="Group 2">
            <a:extLst>
              <a:ext uri="{FF2B5EF4-FFF2-40B4-BE49-F238E27FC236}">
                <a16:creationId xmlns:a16="http://schemas.microsoft.com/office/drawing/2014/main" id="{E469A47C-F22F-4DF2-A240-61C009A35358}"/>
              </a:ext>
            </a:extLst>
          </p:cNvPr>
          <p:cNvGrpSpPr/>
          <p:nvPr/>
        </p:nvGrpSpPr>
        <p:grpSpPr>
          <a:xfrm>
            <a:off x="4101175" y="4796827"/>
            <a:ext cx="1623104" cy="498768"/>
            <a:chOff x="4259312" y="5064725"/>
            <a:chExt cx="1623104" cy="498768"/>
          </a:xfrm>
        </p:grpSpPr>
        <p:pic>
          <p:nvPicPr>
            <p:cNvPr id="158" name="Picture 232" descr="A close up of a sign&#10;&#10;Description generated with very high confidence">
              <a:extLst>
                <a:ext uri="{FF2B5EF4-FFF2-40B4-BE49-F238E27FC236}">
                  <a16:creationId xmlns:a16="http://schemas.microsoft.com/office/drawing/2014/main" id="{AB189AB2-C4AC-4801-AD1E-7CFC34F8D58A}"/>
                </a:ext>
              </a:extLst>
            </p:cNvPr>
            <p:cNvPicPr>
              <a:picLocks noChangeAspect="1"/>
            </p:cNvPicPr>
            <p:nvPr/>
          </p:nvPicPr>
          <p:blipFill>
            <a:blip r:embed="rId10">
              <a:biLevel thresh="25000"/>
            </a:blip>
            <a:stretch>
              <a:fillRect/>
            </a:stretch>
          </p:blipFill>
          <p:spPr>
            <a:xfrm>
              <a:off x="5487208" y="5085805"/>
              <a:ext cx="395208" cy="395208"/>
            </a:xfrm>
            <a:prstGeom prst="rect">
              <a:avLst/>
            </a:prstGeom>
          </p:spPr>
        </p:pic>
        <p:sp>
          <p:nvSpPr>
            <p:cNvPr id="159" name="Rectangle: Rounded Corners 233">
              <a:extLst>
                <a:ext uri="{FF2B5EF4-FFF2-40B4-BE49-F238E27FC236}">
                  <a16:creationId xmlns:a16="http://schemas.microsoft.com/office/drawing/2014/main" id="{76EBF9EF-EF43-4929-9CA4-F24C3CBB3EA3}"/>
                </a:ext>
              </a:extLst>
            </p:cNvPr>
            <p:cNvSpPr/>
            <p:nvPr/>
          </p:nvSpPr>
          <p:spPr bwMode="auto">
            <a:xfrm>
              <a:off x="4259312" y="5064725"/>
              <a:ext cx="1284206" cy="498768"/>
            </a:xfrm>
            <a:prstGeom prst="roundRect">
              <a:avLst/>
            </a:prstGeom>
            <a:noFill/>
            <a:ln w="10795" cap="flat" cmpd="sng" algn="ctr">
              <a:noFill/>
              <a:prstDash val="solid"/>
            </a:ln>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Azure Key Vault</a:t>
              </a:r>
            </a:p>
          </p:txBody>
        </p:sp>
      </p:grpSp>
    </p:spTree>
    <p:extLst>
      <p:ext uri="{BB962C8B-B14F-4D97-AF65-F5344CB8AC3E}">
        <p14:creationId xmlns:p14="http://schemas.microsoft.com/office/powerpoint/2010/main" val="2861415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B0E6FC8E-67A3-417B-99D8-3D346DE25F03}"/>
              </a:ext>
            </a:extLst>
          </p:cNvPr>
          <p:cNvSpPr>
            <a:spLocks noGrp="1"/>
          </p:cNvSpPr>
          <p:nvPr>
            <p:ph type="title"/>
          </p:nvPr>
        </p:nvSpPr>
        <p:spPr/>
        <p:txBody>
          <a:bodyPr/>
          <a:lstStyle/>
          <a:p>
            <a:r>
              <a:rPr lang="it-IT" dirty="0"/>
              <a:t>Novità in WS2019</a:t>
            </a:r>
          </a:p>
        </p:txBody>
      </p:sp>
      <p:sp>
        <p:nvSpPr>
          <p:cNvPr id="7" name="Segnaposto testo 6">
            <a:extLst>
              <a:ext uri="{FF2B5EF4-FFF2-40B4-BE49-F238E27FC236}">
                <a16:creationId xmlns:a16="http://schemas.microsoft.com/office/drawing/2014/main" id="{B780F8A8-1EEC-48EB-8A01-6CE3644F7EE8}"/>
              </a:ext>
            </a:extLst>
          </p:cNvPr>
          <p:cNvSpPr>
            <a:spLocks noGrp="1"/>
          </p:cNvSpPr>
          <p:nvPr>
            <p:ph type="body" idx="1"/>
          </p:nvPr>
        </p:nvSpPr>
        <p:spPr/>
        <p:txBody>
          <a:bodyPr>
            <a:normAutofit/>
          </a:bodyPr>
          <a:lstStyle/>
          <a:p>
            <a:r>
              <a:rPr lang="en-US" dirty="0"/>
              <a:t>What's new in Remote Desktop Services on Windows Server 2019</a:t>
            </a:r>
          </a:p>
          <a:p>
            <a:endParaRPr lang="it-IT" dirty="0"/>
          </a:p>
        </p:txBody>
      </p:sp>
    </p:spTree>
    <p:extLst>
      <p:ext uri="{BB962C8B-B14F-4D97-AF65-F5344CB8AC3E}">
        <p14:creationId xmlns:p14="http://schemas.microsoft.com/office/powerpoint/2010/main" val="1494014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A89878-4EFB-42A1-A268-6A9CCE4E1904}"/>
              </a:ext>
            </a:extLst>
          </p:cNvPr>
          <p:cNvSpPr>
            <a:spLocks noGrp="1"/>
          </p:cNvSpPr>
          <p:nvPr>
            <p:ph type="title"/>
          </p:nvPr>
        </p:nvSpPr>
        <p:spPr/>
        <p:txBody>
          <a:bodyPr/>
          <a:lstStyle/>
          <a:p>
            <a:r>
              <a:rPr lang="it-IT" dirty="0"/>
              <a:t>Gestione certificati RDS con Azure Key </a:t>
            </a:r>
            <a:r>
              <a:rPr lang="it-IT" dirty="0" err="1"/>
              <a:t>Vault</a:t>
            </a:r>
            <a:endParaRPr lang="it-IT" dirty="0"/>
          </a:p>
        </p:txBody>
      </p:sp>
      <p:pic>
        <p:nvPicPr>
          <p:cNvPr id="3" name="Picture 6" descr="A close up of a sign&#10;&#10;Description generated with very high confidence">
            <a:extLst>
              <a:ext uri="{FF2B5EF4-FFF2-40B4-BE49-F238E27FC236}">
                <a16:creationId xmlns:a16="http://schemas.microsoft.com/office/drawing/2014/main" id="{6955B75A-5CB0-4009-899E-9C6274F84DB6}"/>
              </a:ext>
            </a:extLst>
          </p:cNvPr>
          <p:cNvPicPr>
            <a:picLocks noChangeAspect="1"/>
          </p:cNvPicPr>
          <p:nvPr/>
        </p:nvPicPr>
        <p:blipFill>
          <a:blip r:embed="rId3"/>
          <a:stretch>
            <a:fillRect/>
          </a:stretch>
        </p:blipFill>
        <p:spPr>
          <a:xfrm>
            <a:off x="7947910" y="2250357"/>
            <a:ext cx="3657600" cy="3657600"/>
          </a:xfrm>
          <a:prstGeom prst="rect">
            <a:avLst/>
          </a:prstGeom>
        </p:spPr>
      </p:pic>
      <p:sp>
        <p:nvSpPr>
          <p:cNvPr id="4" name="Text Placeholder 2">
            <a:extLst>
              <a:ext uri="{FF2B5EF4-FFF2-40B4-BE49-F238E27FC236}">
                <a16:creationId xmlns:a16="http://schemas.microsoft.com/office/drawing/2014/main" id="{A4CE3579-FCF3-4400-AD1D-ED9D760E0D3B}"/>
              </a:ext>
            </a:extLst>
          </p:cNvPr>
          <p:cNvSpPr txBox="1">
            <a:spLocks/>
          </p:cNvSpPr>
          <p:nvPr/>
        </p:nvSpPr>
        <p:spPr>
          <a:xfrm>
            <a:off x="575894" y="2250357"/>
            <a:ext cx="6024607" cy="3877985"/>
          </a:xfrm>
          <a:prstGeom prst="rect">
            <a:avLst/>
          </a:prstGeom>
        </p:spPr>
        <p:txBody>
          <a:bodyPr vert="horz" wrap="squar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err="1">
                <a:solidFill>
                  <a:schemeClr val="tx2"/>
                </a:solidFill>
              </a:rPr>
              <a:t>Memorizzazione</a:t>
            </a:r>
            <a:r>
              <a:rPr lang="en-US" sz="2800" dirty="0">
                <a:solidFill>
                  <a:schemeClr val="tx2"/>
                </a:solidFill>
              </a:rPr>
              <a:t> </a:t>
            </a:r>
            <a:r>
              <a:rPr lang="en-US" sz="2800" dirty="0" err="1">
                <a:solidFill>
                  <a:schemeClr val="tx2"/>
                </a:solidFill>
              </a:rPr>
              <a:t>dei</a:t>
            </a:r>
            <a:r>
              <a:rPr lang="en-US" sz="2800" dirty="0">
                <a:solidFill>
                  <a:schemeClr val="tx2"/>
                </a:solidFill>
              </a:rPr>
              <a:t> </a:t>
            </a:r>
            <a:r>
              <a:rPr lang="en-US" sz="2800" dirty="0" err="1">
                <a:solidFill>
                  <a:schemeClr val="tx2"/>
                </a:solidFill>
              </a:rPr>
              <a:t>certificati</a:t>
            </a:r>
            <a:r>
              <a:rPr lang="en-US" sz="2800" dirty="0">
                <a:solidFill>
                  <a:schemeClr val="tx2"/>
                </a:solidFill>
              </a:rPr>
              <a:t> in Azure Key Vault</a:t>
            </a:r>
          </a:p>
          <a:p>
            <a:endParaRPr lang="en-US" sz="2800" dirty="0">
              <a:solidFill>
                <a:schemeClr val="tx2"/>
              </a:solidFill>
            </a:endParaRPr>
          </a:p>
          <a:p>
            <a:pPr marL="457200" indent="-457200">
              <a:buFont typeface="Arial" panose="020B0604020202020204" pitchFamily="34" charset="0"/>
              <a:buChar char="•"/>
            </a:pPr>
            <a:r>
              <a:rPr lang="en-US" sz="2800" dirty="0" err="1">
                <a:solidFill>
                  <a:schemeClr val="tx2"/>
                </a:solidFill>
              </a:rPr>
              <a:t>Creazione</a:t>
            </a:r>
            <a:r>
              <a:rPr lang="en-US" sz="2800" dirty="0">
                <a:solidFill>
                  <a:schemeClr val="tx2"/>
                </a:solidFill>
              </a:rPr>
              <a:t> di VMs e load </a:t>
            </a:r>
            <a:r>
              <a:rPr lang="en-US" sz="2800" dirty="0" err="1">
                <a:solidFill>
                  <a:schemeClr val="tx2"/>
                </a:solidFill>
              </a:rPr>
              <a:t>dei</a:t>
            </a:r>
            <a:r>
              <a:rPr lang="en-US" sz="2800" dirty="0">
                <a:solidFill>
                  <a:schemeClr val="tx2"/>
                </a:solidFill>
              </a:rPr>
              <a:t> </a:t>
            </a:r>
            <a:r>
              <a:rPr lang="en-US" sz="2800" dirty="0" err="1">
                <a:solidFill>
                  <a:schemeClr val="tx2"/>
                </a:solidFill>
              </a:rPr>
              <a:t>certificati</a:t>
            </a:r>
            <a:endParaRPr lang="en-US" sz="2800" dirty="0">
              <a:solidFill>
                <a:schemeClr val="tx2"/>
              </a:solidFill>
            </a:endParaRPr>
          </a:p>
          <a:p>
            <a:endParaRPr lang="en-US" sz="2800" dirty="0">
              <a:solidFill>
                <a:schemeClr val="tx2"/>
              </a:solidFill>
            </a:endParaRPr>
          </a:p>
          <a:p>
            <a:pPr marL="457200" indent="-457200">
              <a:buFont typeface="Arial" panose="020B0604020202020204" pitchFamily="34" charset="0"/>
              <a:buChar char="•"/>
            </a:pPr>
            <a:r>
              <a:rPr lang="en-US" sz="2800" dirty="0" err="1">
                <a:solidFill>
                  <a:schemeClr val="tx2"/>
                </a:solidFill>
              </a:rPr>
              <a:t>Esecuzione</a:t>
            </a:r>
            <a:r>
              <a:rPr lang="en-US" sz="2800" dirty="0">
                <a:solidFill>
                  <a:schemeClr val="tx2"/>
                </a:solidFill>
              </a:rPr>
              <a:t> del cmdlet </a:t>
            </a:r>
            <a:r>
              <a:rPr lang="en-US" sz="2800" dirty="0" err="1">
                <a:solidFill>
                  <a:schemeClr val="tx2"/>
                </a:solidFill>
              </a:rPr>
              <a:t>aggiornato</a:t>
            </a:r>
            <a:r>
              <a:rPr lang="en-US" sz="2800" dirty="0">
                <a:solidFill>
                  <a:schemeClr val="tx2"/>
                </a:solidFill>
              </a:rPr>
              <a:t> </a:t>
            </a:r>
            <a:r>
              <a:rPr lang="en-US" sz="2800" b="1" dirty="0">
                <a:solidFill>
                  <a:schemeClr val="tx2"/>
                </a:solidFill>
              </a:rPr>
              <a:t>Set-</a:t>
            </a:r>
            <a:r>
              <a:rPr lang="en-US" sz="2800" b="1" dirty="0" err="1">
                <a:solidFill>
                  <a:schemeClr val="tx2"/>
                </a:solidFill>
              </a:rPr>
              <a:t>RDCertificate</a:t>
            </a:r>
            <a:r>
              <a:rPr lang="en-US" sz="2800" dirty="0">
                <a:solidFill>
                  <a:schemeClr val="tx2"/>
                </a:solidFill>
              </a:rPr>
              <a:t> con </a:t>
            </a:r>
            <a:r>
              <a:rPr lang="en-US" sz="2800" dirty="0" err="1">
                <a:solidFill>
                  <a:schemeClr val="tx2"/>
                </a:solidFill>
              </a:rPr>
              <a:t>il</a:t>
            </a:r>
            <a:r>
              <a:rPr lang="en-US" sz="2800" dirty="0">
                <a:solidFill>
                  <a:schemeClr val="tx2"/>
                </a:solidFill>
              </a:rPr>
              <a:t> thumbprint del </a:t>
            </a:r>
            <a:r>
              <a:rPr lang="en-US" sz="2800" dirty="0" err="1">
                <a:solidFill>
                  <a:schemeClr val="tx2"/>
                </a:solidFill>
              </a:rPr>
              <a:t>certificato</a:t>
            </a:r>
            <a:endParaRPr lang="en-US" sz="2800" dirty="0">
              <a:solidFill>
                <a:schemeClr val="tx2"/>
              </a:solidFill>
            </a:endParaRPr>
          </a:p>
        </p:txBody>
      </p:sp>
    </p:spTree>
    <p:extLst>
      <p:ext uri="{BB962C8B-B14F-4D97-AF65-F5344CB8AC3E}">
        <p14:creationId xmlns:p14="http://schemas.microsoft.com/office/powerpoint/2010/main" val="4088580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7E9B48-489F-417A-A3B8-49E40FD06A0E}"/>
              </a:ext>
            </a:extLst>
          </p:cNvPr>
          <p:cNvSpPr>
            <a:spLocks noGrp="1"/>
          </p:cNvSpPr>
          <p:nvPr>
            <p:ph type="title"/>
          </p:nvPr>
        </p:nvSpPr>
        <p:spPr/>
        <p:txBody>
          <a:bodyPr/>
          <a:lstStyle/>
          <a:p>
            <a:r>
              <a:rPr lang="it-IT" dirty="0"/>
              <a:t>Miglioramenti all’RD Licensing</a:t>
            </a:r>
          </a:p>
        </p:txBody>
      </p:sp>
      <p:pic>
        <p:nvPicPr>
          <p:cNvPr id="3" name="Picture 8">
            <a:extLst>
              <a:ext uri="{FF2B5EF4-FFF2-40B4-BE49-F238E27FC236}">
                <a16:creationId xmlns:a16="http://schemas.microsoft.com/office/drawing/2014/main" id="{E5CF184B-F5A2-43F2-9974-3436E7E4DFED}"/>
              </a:ext>
            </a:extLst>
          </p:cNvPr>
          <p:cNvPicPr>
            <a:picLocks noChangeAspect="1"/>
          </p:cNvPicPr>
          <p:nvPr/>
        </p:nvPicPr>
        <p:blipFill>
          <a:blip r:embed="rId3"/>
          <a:stretch>
            <a:fillRect/>
          </a:stretch>
        </p:blipFill>
        <p:spPr>
          <a:xfrm>
            <a:off x="575894" y="1910918"/>
            <a:ext cx="3657600" cy="3657600"/>
          </a:xfrm>
          <a:prstGeom prst="rect">
            <a:avLst/>
          </a:prstGeom>
        </p:spPr>
      </p:pic>
      <p:sp>
        <p:nvSpPr>
          <p:cNvPr id="4" name="Text Placeholder 2">
            <a:extLst>
              <a:ext uri="{FF2B5EF4-FFF2-40B4-BE49-F238E27FC236}">
                <a16:creationId xmlns:a16="http://schemas.microsoft.com/office/drawing/2014/main" id="{C0A359AB-98A0-4CB1-8BD6-DE82ACAFC86F}"/>
              </a:ext>
            </a:extLst>
          </p:cNvPr>
          <p:cNvSpPr txBox="1">
            <a:spLocks/>
          </p:cNvSpPr>
          <p:nvPr/>
        </p:nvSpPr>
        <p:spPr>
          <a:xfrm>
            <a:off x="5157926" y="1843814"/>
            <a:ext cx="6717960" cy="379180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solidFill>
                  <a:schemeClr val="tx2"/>
                </a:solidFill>
              </a:rPr>
              <a:t>Il License server </a:t>
            </a:r>
            <a:r>
              <a:rPr lang="en-US" sz="2800" dirty="0" err="1">
                <a:solidFill>
                  <a:schemeClr val="tx2"/>
                </a:solidFill>
              </a:rPr>
              <a:t>può</a:t>
            </a:r>
            <a:r>
              <a:rPr lang="en-US" sz="2800" dirty="0">
                <a:solidFill>
                  <a:schemeClr val="tx2"/>
                </a:solidFill>
              </a:rPr>
              <a:t> </a:t>
            </a:r>
            <a:r>
              <a:rPr lang="en-US" sz="2800" dirty="0" err="1">
                <a:solidFill>
                  <a:schemeClr val="tx2"/>
                </a:solidFill>
              </a:rPr>
              <a:t>aggiornare</a:t>
            </a:r>
            <a:r>
              <a:rPr lang="en-US" sz="2800" dirty="0">
                <a:solidFill>
                  <a:schemeClr val="tx2"/>
                </a:solidFill>
              </a:rPr>
              <a:t> le RDS User CAL </a:t>
            </a:r>
            <a:r>
              <a:rPr lang="en-US" sz="2800" dirty="0" err="1">
                <a:solidFill>
                  <a:schemeClr val="tx2"/>
                </a:solidFill>
              </a:rPr>
              <a:t>negli</a:t>
            </a:r>
            <a:r>
              <a:rPr lang="en-US" sz="2800" dirty="0">
                <a:solidFill>
                  <a:schemeClr val="tx2"/>
                </a:solidFill>
              </a:rPr>
              <a:t> </a:t>
            </a:r>
            <a:r>
              <a:rPr lang="en-US" sz="2800" dirty="0" err="1">
                <a:solidFill>
                  <a:schemeClr val="tx2"/>
                </a:solidFill>
              </a:rPr>
              <a:t>oggetti</a:t>
            </a:r>
            <a:r>
              <a:rPr lang="en-US" sz="2800" dirty="0">
                <a:solidFill>
                  <a:schemeClr val="tx2"/>
                </a:solidFill>
              </a:rPr>
              <a:t> AD </a:t>
            </a:r>
            <a:r>
              <a:rPr lang="en-US" sz="2800" dirty="0" err="1">
                <a:solidFill>
                  <a:schemeClr val="tx2"/>
                </a:solidFill>
              </a:rPr>
              <a:t>senza</a:t>
            </a:r>
            <a:r>
              <a:rPr lang="en-US" sz="2800" dirty="0">
                <a:solidFill>
                  <a:schemeClr val="tx2"/>
                </a:solidFill>
              </a:rPr>
              <a:t> </a:t>
            </a:r>
            <a:r>
              <a:rPr lang="en-US" sz="2800" dirty="0" err="1">
                <a:solidFill>
                  <a:schemeClr val="tx2"/>
                </a:solidFill>
              </a:rPr>
              <a:t>una</a:t>
            </a:r>
            <a:r>
              <a:rPr lang="en-US" sz="2800" dirty="0">
                <a:solidFill>
                  <a:schemeClr val="tx2"/>
                </a:solidFill>
              </a:rPr>
              <a:t> </a:t>
            </a:r>
            <a:r>
              <a:rPr lang="en-US" sz="2800" dirty="0" err="1">
                <a:solidFill>
                  <a:schemeClr val="tx2"/>
                </a:solidFill>
              </a:rPr>
              <a:t>connessione</a:t>
            </a:r>
            <a:r>
              <a:rPr lang="en-US" sz="2800" dirty="0">
                <a:solidFill>
                  <a:schemeClr val="tx2"/>
                </a:solidFill>
              </a:rPr>
              <a:t> </a:t>
            </a:r>
            <a:r>
              <a:rPr lang="en-US" sz="2800" dirty="0" err="1">
                <a:solidFill>
                  <a:schemeClr val="tx2"/>
                </a:solidFill>
              </a:rPr>
              <a:t>diretta</a:t>
            </a:r>
            <a:r>
              <a:rPr lang="en-US" sz="2800" dirty="0">
                <a:solidFill>
                  <a:schemeClr val="tx2"/>
                </a:solidFill>
              </a:rPr>
              <a:t> con AD</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Alta </a:t>
            </a:r>
            <a:r>
              <a:rPr lang="en-US" sz="2800" dirty="0" err="1">
                <a:solidFill>
                  <a:schemeClr val="tx2"/>
                </a:solidFill>
              </a:rPr>
              <a:t>disponibilità</a:t>
            </a:r>
            <a:r>
              <a:rPr lang="en-US" sz="2800" dirty="0">
                <a:solidFill>
                  <a:schemeClr val="tx2"/>
                </a:solidFill>
              </a:rPr>
              <a:t> del </a:t>
            </a:r>
            <a:r>
              <a:rPr lang="en-US" sz="2800" dirty="0" err="1">
                <a:solidFill>
                  <a:schemeClr val="tx2"/>
                </a:solidFill>
              </a:rPr>
              <a:t>ruolo</a:t>
            </a:r>
            <a:r>
              <a:rPr lang="en-US" sz="2800" dirty="0">
                <a:solidFill>
                  <a:schemeClr val="tx2"/>
                </a:solidFill>
              </a:rPr>
              <a:t> RD license server role con Azure SQL DB</a:t>
            </a: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en-US" sz="2800" dirty="0">
                <a:solidFill>
                  <a:schemeClr val="tx2"/>
                </a:solidFill>
              </a:rPr>
              <a:t>Licensing program </a:t>
            </a:r>
            <a:r>
              <a:rPr lang="en-US" sz="2800" dirty="0" err="1">
                <a:solidFill>
                  <a:schemeClr val="tx2"/>
                </a:solidFill>
              </a:rPr>
              <a:t>tramite</a:t>
            </a:r>
            <a:r>
              <a:rPr lang="en-US" sz="2800" dirty="0">
                <a:solidFill>
                  <a:schemeClr val="tx2"/>
                </a:solidFill>
              </a:rPr>
              <a:t> Cloud Solution Providers (CSP)</a:t>
            </a:r>
          </a:p>
        </p:txBody>
      </p:sp>
    </p:spTree>
    <p:extLst>
      <p:ext uri="{BB962C8B-B14F-4D97-AF65-F5344CB8AC3E}">
        <p14:creationId xmlns:p14="http://schemas.microsoft.com/office/powerpoint/2010/main" val="2157769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3B55-5CCA-4B6F-A5B8-F3426144D71A}"/>
              </a:ext>
            </a:extLst>
          </p:cNvPr>
          <p:cNvSpPr>
            <a:spLocks noGrp="1"/>
          </p:cNvSpPr>
          <p:nvPr>
            <p:ph type="title"/>
          </p:nvPr>
        </p:nvSpPr>
        <p:spPr/>
        <p:txBody>
          <a:bodyPr/>
          <a:lstStyle/>
          <a:p>
            <a:r>
              <a:rPr lang="it-IT" dirty="0"/>
              <a:t>Miglioramenti nella User </a:t>
            </a:r>
            <a:r>
              <a:rPr lang="it-IT" dirty="0" err="1"/>
              <a:t>experience</a:t>
            </a:r>
            <a:endParaRPr lang="it-IT" dirty="0"/>
          </a:p>
        </p:txBody>
      </p:sp>
      <p:pic>
        <p:nvPicPr>
          <p:cNvPr id="3" name="Picture 5">
            <a:extLst>
              <a:ext uri="{FF2B5EF4-FFF2-40B4-BE49-F238E27FC236}">
                <a16:creationId xmlns:a16="http://schemas.microsoft.com/office/drawing/2014/main" id="{ADADEE57-D8FE-4FAD-9E52-919216682FD1}"/>
              </a:ext>
            </a:extLst>
          </p:cNvPr>
          <p:cNvPicPr>
            <a:picLocks noChangeAspect="1"/>
          </p:cNvPicPr>
          <p:nvPr/>
        </p:nvPicPr>
        <p:blipFill>
          <a:blip r:embed="rId3"/>
          <a:stretch>
            <a:fillRect/>
          </a:stretch>
        </p:blipFill>
        <p:spPr>
          <a:xfrm>
            <a:off x="7123580" y="2470742"/>
            <a:ext cx="4824471" cy="3657600"/>
          </a:xfrm>
          <a:prstGeom prst="rect">
            <a:avLst/>
          </a:prstGeom>
        </p:spPr>
      </p:pic>
      <p:sp>
        <p:nvSpPr>
          <p:cNvPr id="4" name="Text Placeholder 2">
            <a:extLst>
              <a:ext uri="{FF2B5EF4-FFF2-40B4-BE49-F238E27FC236}">
                <a16:creationId xmlns:a16="http://schemas.microsoft.com/office/drawing/2014/main" id="{F9375698-C05F-458E-AB0D-026196451581}"/>
              </a:ext>
            </a:extLst>
          </p:cNvPr>
          <p:cNvSpPr txBox="1">
            <a:spLocks/>
          </p:cNvSpPr>
          <p:nvPr/>
        </p:nvSpPr>
        <p:spPr>
          <a:xfrm>
            <a:off x="243949" y="2114783"/>
            <a:ext cx="7133662" cy="4431983"/>
          </a:xfrm>
          <a:prstGeom prst="rect">
            <a:avLst/>
          </a:prstGeom>
        </p:spPr>
        <p:txBody>
          <a:bodyPr vert="horz" wrap="squar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solidFill>
                  <a:schemeClr val="tx2"/>
                </a:solidFill>
              </a:rPr>
              <a:t>Modern notifications per RemoteApp </a:t>
            </a:r>
            <a:r>
              <a:rPr lang="en-US" sz="2400" dirty="0" err="1">
                <a:solidFill>
                  <a:schemeClr val="tx2"/>
                </a:solidFill>
              </a:rPr>
              <a:t>nell’Action</a:t>
            </a:r>
            <a:r>
              <a:rPr lang="en-US" sz="2400" dirty="0">
                <a:solidFill>
                  <a:schemeClr val="tx2"/>
                </a:solidFill>
              </a:rPr>
              <a:t> Center</a:t>
            </a:r>
          </a:p>
          <a:p>
            <a:pPr marL="457200" indent="-457200">
              <a:buFont typeface="Arial" panose="020B0604020202020204" pitchFamily="34" charset="0"/>
              <a:buChar char="•"/>
            </a:pPr>
            <a:endParaRPr lang="en-US" sz="2400" dirty="0">
              <a:solidFill>
                <a:schemeClr val="tx2"/>
              </a:solidFill>
            </a:endParaRPr>
          </a:p>
          <a:p>
            <a:pPr marL="457200" indent="-457200">
              <a:buFont typeface="Arial" panose="020B0604020202020204" pitchFamily="34" charset="0"/>
              <a:buChar char="•"/>
            </a:pPr>
            <a:r>
              <a:rPr lang="en-US" sz="2400" dirty="0">
                <a:solidFill>
                  <a:schemeClr val="tx2"/>
                </a:solidFill>
              </a:rPr>
              <a:t>Remote Desktop HTML5 client</a:t>
            </a:r>
            <a:br>
              <a:rPr lang="en-US" sz="2400" dirty="0">
                <a:solidFill>
                  <a:schemeClr val="tx2"/>
                </a:solidFill>
              </a:rPr>
            </a:br>
            <a:r>
              <a:rPr lang="en-US" sz="2400" dirty="0">
                <a:solidFill>
                  <a:schemeClr val="tx2"/>
                </a:solidFill>
              </a:rPr>
              <a:t>(</a:t>
            </a:r>
            <a:r>
              <a:rPr lang="en-US" sz="2400" dirty="0" err="1">
                <a:solidFill>
                  <a:schemeClr val="tx2"/>
                </a:solidFill>
              </a:rPr>
              <a:t>anche</a:t>
            </a:r>
            <a:r>
              <a:rPr lang="en-US" sz="2400" dirty="0">
                <a:solidFill>
                  <a:schemeClr val="tx2"/>
                </a:solidFill>
              </a:rPr>
              <a:t> per WS2016)</a:t>
            </a:r>
          </a:p>
          <a:p>
            <a:pPr marL="457200" indent="-457200">
              <a:buFont typeface="Arial" panose="020B0604020202020204" pitchFamily="34" charset="0"/>
              <a:buChar char="•"/>
            </a:pPr>
            <a:endParaRPr lang="en-US" sz="2400" dirty="0">
              <a:solidFill>
                <a:schemeClr val="tx2"/>
              </a:solidFill>
            </a:endParaRPr>
          </a:p>
          <a:p>
            <a:pPr marL="457200" indent="-457200">
              <a:buFont typeface="Arial" panose="020B0604020202020204" pitchFamily="34" charset="0"/>
              <a:buChar char="•"/>
            </a:pPr>
            <a:r>
              <a:rPr lang="en-US" sz="2400" dirty="0" err="1">
                <a:solidFill>
                  <a:schemeClr val="tx2"/>
                </a:solidFill>
              </a:rPr>
              <a:t>Integrazione</a:t>
            </a:r>
            <a:r>
              <a:rPr lang="en-US" sz="2400" dirty="0">
                <a:solidFill>
                  <a:schemeClr val="tx2"/>
                </a:solidFill>
              </a:rPr>
              <a:t> con </a:t>
            </a:r>
            <a:r>
              <a:rPr lang="en-US" sz="2400" dirty="0" err="1">
                <a:solidFill>
                  <a:schemeClr val="tx2"/>
                </a:solidFill>
              </a:rPr>
              <a:t>il</a:t>
            </a:r>
            <a:r>
              <a:rPr lang="en-US" sz="2400" dirty="0">
                <a:solidFill>
                  <a:schemeClr val="tx2"/>
                </a:solidFill>
              </a:rPr>
              <a:t> Windows Admin Center </a:t>
            </a:r>
          </a:p>
          <a:p>
            <a:pPr marL="457200" indent="-457200">
              <a:buFont typeface="Arial" panose="020B0604020202020204" pitchFamily="34" charset="0"/>
              <a:buChar char="•"/>
            </a:pPr>
            <a:endParaRPr lang="en-US" sz="2400" dirty="0">
              <a:solidFill>
                <a:schemeClr val="tx2"/>
              </a:solidFill>
            </a:endParaRPr>
          </a:p>
          <a:p>
            <a:pPr marL="457200" indent="-457200">
              <a:buFont typeface="Arial" panose="020B0604020202020204" pitchFamily="34" charset="0"/>
              <a:buChar char="•"/>
            </a:pPr>
            <a:r>
              <a:rPr lang="en-US" sz="2400" dirty="0" err="1">
                <a:solidFill>
                  <a:schemeClr val="tx2"/>
                </a:solidFill>
              </a:rPr>
              <a:t>Miglioramenti</a:t>
            </a:r>
            <a:r>
              <a:rPr lang="en-US" sz="2400" dirty="0">
                <a:solidFill>
                  <a:schemeClr val="tx2"/>
                </a:solidFill>
              </a:rPr>
              <a:t> </a:t>
            </a:r>
            <a:r>
              <a:rPr lang="en-US" sz="2400" dirty="0" err="1">
                <a:solidFill>
                  <a:schemeClr val="tx2"/>
                </a:solidFill>
              </a:rPr>
              <a:t>nell’RDP</a:t>
            </a:r>
            <a:endParaRPr lang="en-US" sz="2400" dirty="0">
              <a:solidFill>
                <a:schemeClr val="tx2"/>
              </a:solidFill>
            </a:endParaRPr>
          </a:p>
          <a:p>
            <a:pPr marL="457200" indent="-457200">
              <a:buFont typeface="Arial" panose="020B0604020202020204" pitchFamily="34" charset="0"/>
              <a:buChar char="•"/>
            </a:pPr>
            <a:endParaRPr lang="en-US" sz="2400" dirty="0">
              <a:solidFill>
                <a:schemeClr val="tx2"/>
              </a:solidFill>
            </a:endParaRPr>
          </a:p>
          <a:p>
            <a:pPr marL="457200" indent="-457200">
              <a:buFont typeface="Arial" panose="020B0604020202020204" pitchFamily="34" charset="0"/>
              <a:buChar char="•"/>
            </a:pPr>
            <a:r>
              <a:rPr lang="en-US" sz="2400" dirty="0" err="1">
                <a:solidFill>
                  <a:schemeClr val="tx2"/>
                </a:solidFill>
              </a:rPr>
              <a:t>Miglioramenti</a:t>
            </a:r>
            <a:r>
              <a:rPr lang="en-US" sz="2400" dirty="0">
                <a:solidFill>
                  <a:schemeClr val="tx2"/>
                </a:solidFill>
              </a:rPr>
              <a:t> </a:t>
            </a:r>
            <a:r>
              <a:rPr lang="en-US" sz="2400" dirty="0" err="1">
                <a:solidFill>
                  <a:schemeClr val="tx2"/>
                </a:solidFill>
              </a:rPr>
              <a:t>nella</a:t>
            </a:r>
            <a:r>
              <a:rPr lang="en-US" sz="2400" dirty="0">
                <a:solidFill>
                  <a:schemeClr val="tx2"/>
                </a:solidFill>
              </a:rPr>
              <a:t> </a:t>
            </a:r>
            <a:r>
              <a:rPr lang="en-US" sz="2400" dirty="0" err="1">
                <a:solidFill>
                  <a:schemeClr val="tx2"/>
                </a:solidFill>
              </a:rPr>
              <a:t>redirezione</a:t>
            </a:r>
            <a:r>
              <a:rPr lang="en-US" sz="2400" dirty="0">
                <a:solidFill>
                  <a:schemeClr val="tx2"/>
                </a:solidFill>
              </a:rPr>
              <a:t> </a:t>
            </a:r>
            <a:r>
              <a:rPr lang="en-US" sz="2400" dirty="0" err="1">
                <a:solidFill>
                  <a:schemeClr val="tx2"/>
                </a:solidFill>
              </a:rPr>
              <a:t>dei</a:t>
            </a:r>
            <a:r>
              <a:rPr lang="en-US" sz="2400" dirty="0">
                <a:solidFill>
                  <a:schemeClr val="tx2"/>
                </a:solidFill>
              </a:rPr>
              <a:t> device (video camera e </a:t>
            </a:r>
            <a:r>
              <a:rPr lang="en-US" sz="2400" dirty="0" err="1">
                <a:solidFill>
                  <a:schemeClr val="tx2"/>
                </a:solidFill>
              </a:rPr>
              <a:t>messaggi</a:t>
            </a:r>
            <a:r>
              <a:rPr lang="en-US" sz="2400" dirty="0">
                <a:solidFill>
                  <a:schemeClr val="tx2"/>
                </a:solidFill>
              </a:rPr>
              <a:t> di </a:t>
            </a:r>
            <a:r>
              <a:rPr lang="en-US" sz="2400" dirty="0" err="1">
                <a:solidFill>
                  <a:schemeClr val="tx2"/>
                </a:solidFill>
              </a:rPr>
              <a:t>stampa</a:t>
            </a:r>
            <a:r>
              <a:rPr lang="en-US" sz="2400" dirty="0">
                <a:solidFill>
                  <a:schemeClr val="tx2"/>
                </a:solidFill>
              </a:rPr>
              <a:t>)</a:t>
            </a:r>
          </a:p>
        </p:txBody>
      </p:sp>
      <p:sp>
        <p:nvSpPr>
          <p:cNvPr id="5" name="Rettangolo 4"/>
          <p:cNvSpPr/>
          <p:nvPr/>
        </p:nvSpPr>
        <p:spPr>
          <a:xfrm>
            <a:off x="243949" y="6581001"/>
            <a:ext cx="12050163" cy="276999"/>
          </a:xfrm>
          <a:prstGeom prst="rect">
            <a:avLst/>
          </a:prstGeom>
        </p:spPr>
        <p:txBody>
          <a:bodyPr wrap="square">
            <a:spAutoFit/>
          </a:bodyPr>
          <a:lstStyle/>
          <a:p>
            <a:r>
              <a:rPr lang="it-IT" sz="1200" dirty="0">
                <a:hlinkClick r:id="rId4"/>
              </a:rPr>
              <a:t>https://blogs.technet.microsoft.com/tip_of_the_day/2019/03/20/rds-tip-of-the-day-updated-rds-html5-client-is-available-for-download/</a:t>
            </a:r>
            <a:endParaRPr lang="it-IT" sz="1200" dirty="0"/>
          </a:p>
        </p:txBody>
      </p:sp>
    </p:spTree>
    <p:extLst>
      <p:ext uri="{BB962C8B-B14F-4D97-AF65-F5344CB8AC3E}">
        <p14:creationId xmlns:p14="http://schemas.microsoft.com/office/powerpoint/2010/main" val="3338167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D63E29-8F2C-4332-8BF6-F3ED12C9E7ED}"/>
              </a:ext>
            </a:extLst>
          </p:cNvPr>
          <p:cNvSpPr>
            <a:spLocks noGrp="1"/>
          </p:cNvSpPr>
          <p:nvPr>
            <p:ph type="title"/>
          </p:nvPr>
        </p:nvSpPr>
        <p:spPr/>
        <p:txBody>
          <a:bodyPr/>
          <a:lstStyle/>
          <a:p>
            <a:r>
              <a:rPr lang="it-IT" dirty="0"/>
              <a:t>Miglioramenti alla security</a:t>
            </a:r>
          </a:p>
        </p:txBody>
      </p:sp>
      <p:sp>
        <p:nvSpPr>
          <p:cNvPr id="3" name="Text Placeholder 2">
            <a:extLst>
              <a:ext uri="{FF2B5EF4-FFF2-40B4-BE49-F238E27FC236}">
                <a16:creationId xmlns:a16="http://schemas.microsoft.com/office/drawing/2014/main" id="{04987996-A1E8-499F-9819-1BF5154CCB84}"/>
              </a:ext>
            </a:extLst>
          </p:cNvPr>
          <p:cNvSpPr txBox="1">
            <a:spLocks/>
          </p:cNvSpPr>
          <p:nvPr/>
        </p:nvSpPr>
        <p:spPr>
          <a:xfrm>
            <a:off x="336000" y="2166282"/>
            <a:ext cx="6255719" cy="4308872"/>
          </a:xfrm>
          <a:prstGeom prst="rect">
            <a:avLst/>
          </a:prstGeom>
        </p:spPr>
        <p:txBody>
          <a:bodyPr vert="horz" wrap="squar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solidFill>
                  <a:schemeClr val="tx2"/>
                </a:solidFill>
              </a:rPr>
              <a:t>Windows Defender è </a:t>
            </a:r>
            <a:r>
              <a:rPr lang="en-US" sz="2800" dirty="0" err="1">
                <a:solidFill>
                  <a:schemeClr val="tx2"/>
                </a:solidFill>
              </a:rPr>
              <a:t>stato</a:t>
            </a:r>
            <a:r>
              <a:rPr lang="en-US" sz="2800" dirty="0">
                <a:solidFill>
                  <a:schemeClr val="tx2"/>
                </a:solidFill>
              </a:rPr>
              <a:t> </a:t>
            </a:r>
            <a:r>
              <a:rPr lang="en-US" sz="2800" dirty="0" err="1">
                <a:solidFill>
                  <a:schemeClr val="tx2"/>
                </a:solidFill>
              </a:rPr>
              <a:t>ottimizzato</a:t>
            </a:r>
            <a:r>
              <a:rPr lang="en-US" sz="2800" dirty="0">
                <a:solidFill>
                  <a:schemeClr val="tx2"/>
                </a:solidFill>
              </a:rPr>
              <a:t> per </a:t>
            </a:r>
            <a:r>
              <a:rPr lang="en-US" sz="2800" dirty="0" err="1">
                <a:solidFill>
                  <a:schemeClr val="tx2"/>
                </a:solidFill>
              </a:rPr>
              <a:t>l’esecuzione</a:t>
            </a:r>
            <a:r>
              <a:rPr lang="en-US" sz="2800" dirty="0">
                <a:solidFill>
                  <a:schemeClr val="tx2"/>
                </a:solidFill>
              </a:rPr>
              <a:t> in multi </a:t>
            </a:r>
            <a:r>
              <a:rPr lang="en-US" sz="2800" dirty="0" err="1">
                <a:solidFill>
                  <a:schemeClr val="tx2"/>
                </a:solidFill>
              </a:rPr>
              <a:t>sessione</a:t>
            </a:r>
            <a:endParaRPr lang="en-US" sz="2800" dirty="0">
              <a:solidFill>
                <a:schemeClr val="tx2"/>
              </a:solidFill>
            </a:endParaRPr>
          </a:p>
          <a:p>
            <a:pPr marL="457200" indent="-457200">
              <a:buFont typeface="Arial" panose="020B0604020202020204" pitchFamily="34" charset="0"/>
              <a:buChar char="•"/>
            </a:pPr>
            <a:endParaRPr lang="en-US" sz="2800" dirty="0">
              <a:solidFill>
                <a:schemeClr val="tx2"/>
              </a:solidFill>
            </a:endParaRPr>
          </a:p>
          <a:p>
            <a:pPr marL="457200" indent="-457200">
              <a:buFont typeface="Arial" panose="020B0604020202020204" pitchFamily="34" charset="0"/>
              <a:buChar char="•"/>
            </a:pPr>
            <a:r>
              <a:rPr lang="it-IT" sz="2800" dirty="0">
                <a:solidFill>
                  <a:schemeClr val="tx2"/>
                </a:solidFill>
              </a:rPr>
              <a:t>Supporto al SSO per il Remote Desktop HTML5 client (anche per WS2016)</a:t>
            </a:r>
          </a:p>
          <a:p>
            <a:pPr marL="457200" indent="-457200">
              <a:buFont typeface="Arial" panose="020B0604020202020204" pitchFamily="34" charset="0"/>
              <a:buChar char="•"/>
            </a:pPr>
            <a:endParaRPr lang="it-IT" sz="2800" dirty="0">
              <a:solidFill>
                <a:schemeClr val="tx2"/>
              </a:solidFill>
            </a:endParaRPr>
          </a:p>
          <a:p>
            <a:pPr marL="457200" indent="-457200">
              <a:buFont typeface="Arial" panose="020B0604020202020204" pitchFamily="34" charset="0"/>
              <a:buChar char="•"/>
            </a:pPr>
            <a:r>
              <a:rPr lang="it-IT" sz="2800" dirty="0">
                <a:solidFill>
                  <a:schemeClr val="tx2"/>
                </a:solidFill>
              </a:rPr>
              <a:t>Crittografia DTSL con configurazioni semplificata</a:t>
            </a:r>
          </a:p>
          <a:p>
            <a:pPr marL="457200" indent="-457200">
              <a:buFont typeface="Arial" panose="020B0604020202020204" pitchFamily="34" charset="0"/>
              <a:buChar char="•"/>
            </a:pPr>
            <a:endParaRPr lang="en-US" sz="2800" dirty="0">
              <a:solidFill>
                <a:schemeClr val="tx2"/>
              </a:solidFill>
            </a:endParaRPr>
          </a:p>
        </p:txBody>
      </p:sp>
      <p:sp>
        <p:nvSpPr>
          <p:cNvPr id="4" name="Freeform 5">
            <a:extLst>
              <a:ext uri="{FF2B5EF4-FFF2-40B4-BE49-F238E27FC236}">
                <a16:creationId xmlns:a16="http://schemas.microsoft.com/office/drawing/2014/main" id="{45E1BD33-8A6D-48B2-8A5D-0CB00FCD28B3}"/>
              </a:ext>
            </a:extLst>
          </p:cNvPr>
          <p:cNvSpPr>
            <a:spLocks noChangeAspect="1" noEditPoints="1"/>
          </p:cNvSpPr>
          <p:nvPr/>
        </p:nvSpPr>
        <p:spPr bwMode="auto">
          <a:xfrm>
            <a:off x="7931143" y="2386667"/>
            <a:ext cx="3608119" cy="3657600"/>
          </a:xfrm>
          <a:custGeom>
            <a:avLst/>
            <a:gdLst>
              <a:gd name="T0" fmla="*/ 230 w 318"/>
              <a:gd name="T1" fmla="*/ 29 h 324"/>
              <a:gd name="T2" fmla="*/ 316 w 318"/>
              <a:gd name="T3" fmla="*/ 0 h 324"/>
              <a:gd name="T4" fmla="*/ 301 w 318"/>
              <a:gd name="T5" fmla="*/ 186 h 324"/>
              <a:gd name="T6" fmla="*/ 159 w 318"/>
              <a:gd name="T7" fmla="*/ 324 h 324"/>
              <a:gd name="T8" fmla="*/ 17 w 318"/>
              <a:gd name="T9" fmla="*/ 187 h 324"/>
              <a:gd name="T10" fmla="*/ 2 w 318"/>
              <a:gd name="T11" fmla="*/ 0 h 324"/>
              <a:gd name="T12" fmla="*/ 88 w 318"/>
              <a:gd name="T13" fmla="*/ 29 h 324"/>
              <a:gd name="T14" fmla="*/ 159 w 318"/>
              <a:gd name="T15" fmla="*/ 4 h 324"/>
              <a:gd name="T16" fmla="*/ 230 w 318"/>
              <a:gd name="T17" fmla="*/ 29 h 324"/>
              <a:gd name="T18" fmla="*/ 95 w 318"/>
              <a:gd name="T19" fmla="*/ 164 h 324"/>
              <a:gd name="T20" fmla="*/ 136 w 318"/>
              <a:gd name="T21" fmla="*/ 206 h 324"/>
              <a:gd name="T22" fmla="*/ 223 w 318"/>
              <a:gd name="T23" fmla="*/ 11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324">
                <a:moveTo>
                  <a:pt x="230" y="29"/>
                </a:moveTo>
                <a:cubicBezTo>
                  <a:pt x="280" y="29"/>
                  <a:pt x="316" y="0"/>
                  <a:pt x="316" y="0"/>
                </a:cubicBezTo>
                <a:cubicBezTo>
                  <a:pt x="316" y="0"/>
                  <a:pt x="318" y="146"/>
                  <a:pt x="301" y="186"/>
                </a:cubicBezTo>
                <a:cubicBezTo>
                  <a:pt x="282" y="233"/>
                  <a:pt x="252" y="287"/>
                  <a:pt x="159" y="324"/>
                </a:cubicBezTo>
                <a:cubicBezTo>
                  <a:pt x="70" y="287"/>
                  <a:pt x="35" y="232"/>
                  <a:pt x="17" y="187"/>
                </a:cubicBezTo>
                <a:cubicBezTo>
                  <a:pt x="0" y="146"/>
                  <a:pt x="2" y="0"/>
                  <a:pt x="2" y="0"/>
                </a:cubicBezTo>
                <a:cubicBezTo>
                  <a:pt x="2" y="0"/>
                  <a:pt x="38" y="29"/>
                  <a:pt x="88" y="29"/>
                </a:cubicBezTo>
                <a:cubicBezTo>
                  <a:pt x="126" y="29"/>
                  <a:pt x="150" y="12"/>
                  <a:pt x="159" y="4"/>
                </a:cubicBezTo>
                <a:cubicBezTo>
                  <a:pt x="168" y="12"/>
                  <a:pt x="192" y="29"/>
                  <a:pt x="230" y="29"/>
                </a:cubicBezTo>
                <a:close/>
                <a:moveTo>
                  <a:pt x="95" y="164"/>
                </a:moveTo>
                <a:cubicBezTo>
                  <a:pt x="136" y="206"/>
                  <a:pt x="136" y="206"/>
                  <a:pt x="136" y="206"/>
                </a:cubicBezTo>
                <a:cubicBezTo>
                  <a:pt x="223" y="118"/>
                  <a:pt x="223" y="118"/>
                  <a:pt x="223" y="118"/>
                </a:cubicBezTo>
              </a:path>
            </a:pathLst>
          </a:custGeom>
          <a:noFill/>
          <a:ln w="2921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353535"/>
              </a:solidFill>
              <a:effectLst/>
              <a:uLnTx/>
              <a:uFillTx/>
              <a:latin typeface="Segoe UI Semilight"/>
            </a:endParaRPr>
          </a:p>
        </p:txBody>
      </p:sp>
    </p:spTree>
    <p:extLst>
      <p:ext uri="{BB962C8B-B14F-4D97-AF65-F5344CB8AC3E}">
        <p14:creationId xmlns:p14="http://schemas.microsoft.com/office/powerpoint/2010/main" val="346165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614082D-AF01-4998-A3B8-FE85230E9274}"/>
              </a:ext>
            </a:extLst>
          </p:cNvPr>
          <p:cNvSpPr>
            <a:spLocks noGrp="1"/>
          </p:cNvSpPr>
          <p:nvPr>
            <p:ph type="ctrTitle"/>
          </p:nvPr>
        </p:nvSpPr>
        <p:spPr/>
        <p:txBody>
          <a:bodyPr/>
          <a:lstStyle/>
          <a:p>
            <a:r>
              <a:rPr lang="it-IT" dirty="0"/>
              <a:t>DEMO: Html5 Client</a:t>
            </a:r>
          </a:p>
        </p:txBody>
      </p:sp>
      <p:sp>
        <p:nvSpPr>
          <p:cNvPr id="4" name="Segnaposto testo 3">
            <a:extLst>
              <a:ext uri="{FF2B5EF4-FFF2-40B4-BE49-F238E27FC236}">
                <a16:creationId xmlns:a16="http://schemas.microsoft.com/office/drawing/2014/main" id="{8F1D7224-50D8-41C4-8FFB-EAB04C8A662A}"/>
              </a:ext>
            </a:extLst>
          </p:cNvPr>
          <p:cNvSpPr>
            <a:spLocks noGrp="1"/>
          </p:cNvSpPr>
          <p:nvPr>
            <p:ph type="subTitle" idx="1"/>
          </p:nvPr>
        </p:nvSpPr>
        <p:spPr/>
        <p:txBody>
          <a:bodyPr/>
          <a:lstStyle/>
          <a:p>
            <a:r>
              <a:rPr lang="en-US" dirty="0"/>
              <a:t>What's new in Remote Desktop Services on Windows Server 2019</a:t>
            </a:r>
          </a:p>
        </p:txBody>
      </p:sp>
    </p:spTree>
    <p:extLst>
      <p:ext uri="{BB962C8B-B14F-4D97-AF65-F5344CB8AC3E}">
        <p14:creationId xmlns:p14="http://schemas.microsoft.com/office/powerpoint/2010/main" val="2221735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64DE3D-F92B-48EE-B9A0-470EC065B7D7}"/>
              </a:ext>
            </a:extLst>
          </p:cNvPr>
          <p:cNvSpPr>
            <a:spLocks noGrp="1"/>
          </p:cNvSpPr>
          <p:nvPr>
            <p:ph type="title"/>
          </p:nvPr>
        </p:nvSpPr>
        <p:spPr/>
        <p:txBody>
          <a:bodyPr/>
          <a:lstStyle/>
          <a:p>
            <a:r>
              <a:rPr lang="it-IT" dirty="0"/>
              <a:t>Evoluzione della tecnologia di virtualizzazione grafica</a:t>
            </a:r>
          </a:p>
        </p:txBody>
      </p:sp>
      <p:sp>
        <p:nvSpPr>
          <p:cNvPr id="3" name="TextBox 6">
            <a:extLst>
              <a:ext uri="{FF2B5EF4-FFF2-40B4-BE49-F238E27FC236}">
                <a16:creationId xmlns:a16="http://schemas.microsoft.com/office/drawing/2014/main" id="{549A9A48-1B61-4A05-8601-588D98CAD6DC}"/>
              </a:ext>
            </a:extLst>
          </p:cNvPr>
          <p:cNvSpPr txBox="1"/>
          <p:nvPr/>
        </p:nvSpPr>
        <p:spPr>
          <a:xfrm>
            <a:off x="1152360" y="3572222"/>
            <a:ext cx="2880000" cy="1682512"/>
          </a:xfrm>
          <a:prstGeom prst="rect">
            <a:avLst/>
          </a:prstGeom>
          <a:noFill/>
        </p:spPr>
        <p:txBody>
          <a:bodyPr wrap="square" lIns="182880" tIns="91440" rIns="91440" bIns="91440" rtlCol="0" anchor="t">
            <a:spAutoFit/>
          </a:bodyPr>
          <a:lstStyle/>
          <a:p>
            <a:pPr algn="ctr" defTabSz="685775">
              <a:spcBef>
                <a:spcPts val="662"/>
              </a:spcBef>
              <a:defRPr/>
            </a:pPr>
            <a:r>
              <a:rPr lang="en-US" b="1" dirty="0">
                <a:solidFill>
                  <a:srgbClr val="1A1A1A"/>
                </a:solidFill>
                <a:latin typeface="Segoe UI Semilight" panose="020B0402040204020203" pitchFamily="34" charset="0"/>
                <a:cs typeface="Segoe UI Semilight" panose="020B0402040204020203" pitchFamily="34" charset="0"/>
              </a:rPr>
              <a:t>RemoteFX </a:t>
            </a:r>
            <a:r>
              <a:rPr lang="en-US" b="1" dirty="0" err="1">
                <a:solidFill>
                  <a:srgbClr val="1A1A1A"/>
                </a:solidFill>
                <a:latin typeface="Segoe UI Semilight" panose="020B0402040204020203" pitchFamily="34" charset="0"/>
                <a:cs typeface="Segoe UI Semilight" panose="020B0402040204020203" pitchFamily="34" charset="0"/>
              </a:rPr>
              <a:t>vGPU</a:t>
            </a:r>
            <a:endParaRPr lang="en-US" b="1" dirty="0">
              <a:solidFill>
                <a:srgbClr val="1A1A1A"/>
              </a:solidFill>
              <a:latin typeface="Segoe UI Semilight" panose="020B0402040204020203" pitchFamily="34" charset="0"/>
              <a:cs typeface="Segoe UI Semilight" panose="020B0402040204020203" pitchFamily="34" charset="0"/>
            </a:endParaRP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Supporto</a:t>
            </a:r>
            <a:r>
              <a:rPr lang="en-US" sz="1400" dirty="0">
                <a:solidFill>
                  <a:srgbClr val="1A1A1A"/>
                </a:solidFill>
                <a:latin typeface="Segoe UI Semilight" panose="020B0402040204020203" pitchFamily="34" charset="0"/>
                <a:cs typeface="Segoe UI Semilight" panose="020B0402040204020203" pitchFamily="34" charset="0"/>
              </a:rPr>
              <a:t> a DX 11.1</a:t>
            </a: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Maggior</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memoria</a:t>
            </a:r>
            <a:r>
              <a:rPr lang="en-US" sz="1400" dirty="0">
                <a:solidFill>
                  <a:srgbClr val="1A1A1A"/>
                </a:solidFill>
                <a:latin typeface="Segoe UI Semilight" panose="020B0402040204020203" pitchFamily="34" charset="0"/>
                <a:cs typeface="Segoe UI Semilight" panose="020B0402040204020203" pitchFamily="34" charset="0"/>
              </a:rPr>
              <a:t> video</a:t>
            </a: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Risoluzione</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fino</a:t>
            </a:r>
            <a:r>
              <a:rPr lang="en-US" sz="1400" dirty="0">
                <a:solidFill>
                  <a:srgbClr val="1A1A1A"/>
                </a:solidFill>
                <a:latin typeface="Segoe UI Semilight" panose="020B0402040204020203" pitchFamily="34" charset="0"/>
                <a:cs typeface="Segoe UI Semilight" panose="020B0402040204020203" pitchFamily="34" charset="0"/>
              </a:rPr>
              <a:t> a 2560 × 1600</a:t>
            </a: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Scalabilità</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migliorata</a:t>
            </a:r>
            <a:endParaRPr lang="en-US" sz="1400" dirty="0">
              <a:solidFill>
                <a:srgbClr val="1A1A1A"/>
              </a:solidFill>
              <a:latin typeface="Segoe UI Semilight" panose="020B0402040204020203" pitchFamily="34" charset="0"/>
              <a:cs typeface="Segoe UI Semilight" panose="020B0402040204020203" pitchFamily="34" charset="0"/>
            </a:endParaRPr>
          </a:p>
        </p:txBody>
      </p:sp>
      <p:sp>
        <p:nvSpPr>
          <p:cNvPr id="4" name="TextBox 36">
            <a:extLst>
              <a:ext uri="{FF2B5EF4-FFF2-40B4-BE49-F238E27FC236}">
                <a16:creationId xmlns:a16="http://schemas.microsoft.com/office/drawing/2014/main" id="{A9FC3B38-87DD-404E-A973-5041998AF1C0}"/>
              </a:ext>
            </a:extLst>
          </p:cNvPr>
          <p:cNvSpPr txBox="1"/>
          <p:nvPr/>
        </p:nvSpPr>
        <p:spPr>
          <a:xfrm>
            <a:off x="8160230" y="3568271"/>
            <a:ext cx="2880000" cy="3064942"/>
          </a:xfrm>
          <a:prstGeom prst="rect">
            <a:avLst/>
          </a:prstGeom>
          <a:noFill/>
        </p:spPr>
        <p:txBody>
          <a:bodyPr wrap="square" lIns="182880" tIns="91440" rIns="91440" bIns="91440" rtlCol="0" anchor="t">
            <a:spAutoFit/>
          </a:bodyPr>
          <a:lstStyle/>
          <a:p>
            <a:pPr marL="104775" algn="ctr" defTabSz="685775">
              <a:spcBef>
                <a:spcPts val="662"/>
              </a:spcBef>
              <a:defRPr/>
            </a:pPr>
            <a:r>
              <a:rPr lang="en-US" b="1" dirty="0">
                <a:solidFill>
                  <a:srgbClr val="1A1A1A"/>
                </a:solidFill>
                <a:latin typeface="Segoe UI Semilight" panose="020B0402040204020203" pitchFamily="34" charset="0"/>
                <a:cs typeface="Segoe UI Semilight" panose="020B0402040204020203" pitchFamily="34" charset="0"/>
              </a:rPr>
              <a:t>DDA</a:t>
            </a:r>
            <a:endParaRPr lang="en-US" sz="1765" dirty="0">
              <a:solidFill>
                <a:srgbClr val="1A1A1A"/>
              </a:solidFill>
              <a:latin typeface="Segoe UI"/>
            </a:endParaRP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Scalabilità</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degli</a:t>
            </a:r>
            <a:r>
              <a:rPr lang="en-US" sz="1400" dirty="0">
                <a:solidFill>
                  <a:srgbClr val="1A1A1A"/>
                </a:solidFill>
                <a:latin typeface="Segoe UI Semilight" panose="020B0402040204020203" pitchFamily="34" charset="0"/>
                <a:cs typeface="Segoe UI Semilight" panose="020B0402040204020203" pitchFamily="34" charset="0"/>
              </a:rPr>
              <a:t> RDSH con </a:t>
            </a:r>
            <a:r>
              <a:rPr lang="en-US" sz="1400" dirty="0" err="1">
                <a:solidFill>
                  <a:srgbClr val="1A1A1A"/>
                </a:solidFill>
                <a:latin typeface="Segoe UI Semilight" panose="020B0402040204020203" pitchFamily="34" charset="0"/>
                <a:cs typeface="Segoe UI Semilight" panose="020B0402040204020203" pitchFamily="34" charset="0"/>
              </a:rPr>
              <a:t>accellerazione</a:t>
            </a:r>
            <a:r>
              <a:rPr lang="en-US" sz="1400" dirty="0">
                <a:solidFill>
                  <a:srgbClr val="1A1A1A"/>
                </a:solidFill>
                <a:latin typeface="Segoe UI Semilight" panose="020B0402040204020203" pitchFamily="34" charset="0"/>
                <a:cs typeface="Segoe UI Semilight" panose="020B0402040204020203" pitchFamily="34" charset="0"/>
              </a:rPr>
              <a:t> HW GFX </a:t>
            </a:r>
            <a:r>
              <a:rPr lang="en-US" sz="1400" dirty="0" err="1">
                <a:solidFill>
                  <a:srgbClr val="1A1A1A"/>
                </a:solidFill>
                <a:latin typeface="Segoe UI Semilight" panose="020B0402040204020203" pitchFamily="34" charset="0"/>
                <a:cs typeface="Segoe UI Semilight" panose="020B0402040204020203" pitchFamily="34" charset="0"/>
              </a:rPr>
              <a:t>migliorata</a:t>
            </a:r>
            <a:endParaRPr lang="en-US" sz="1400" dirty="0">
              <a:solidFill>
                <a:srgbClr val="1A1A1A"/>
              </a:solidFill>
              <a:latin typeface="Segoe UI Semilight" panose="020B0402040204020203" pitchFamily="34" charset="0"/>
              <a:cs typeface="Segoe UI Semilight" panose="020B0402040204020203" pitchFamily="34" charset="0"/>
            </a:endParaRP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Utilizzo</a:t>
            </a:r>
            <a:r>
              <a:rPr lang="en-US" sz="1400" dirty="0">
                <a:solidFill>
                  <a:srgbClr val="1A1A1A"/>
                </a:solidFill>
                <a:latin typeface="Segoe UI Semilight" panose="020B0402040204020203" pitchFamily="34" charset="0"/>
                <a:cs typeface="Segoe UI Semilight" panose="020B0402040204020203" pitchFamily="34" charset="0"/>
              </a:rPr>
              <a:t> di </a:t>
            </a:r>
            <a:r>
              <a:rPr lang="en-US" sz="1400" dirty="0" err="1">
                <a:solidFill>
                  <a:srgbClr val="1A1A1A"/>
                </a:solidFill>
                <a:latin typeface="Segoe UI Semilight" panose="020B0402040204020203" pitchFamily="34" charset="0"/>
                <a:cs typeface="Segoe UI Semilight" panose="020B0402040204020203" pitchFamily="34" charset="0"/>
              </a:rPr>
              <a:t>tutte</a:t>
            </a:r>
            <a:r>
              <a:rPr lang="en-US" sz="1400" dirty="0">
                <a:solidFill>
                  <a:srgbClr val="1A1A1A"/>
                </a:solidFill>
                <a:latin typeface="Segoe UI Semilight" panose="020B0402040204020203" pitchFamily="34" charset="0"/>
                <a:cs typeface="Segoe UI Semilight" panose="020B0402040204020203" pitchFamily="34" charset="0"/>
              </a:rPr>
              <a:t> le GPU </a:t>
            </a:r>
            <a:r>
              <a:rPr lang="en-US" sz="1400" dirty="0" err="1">
                <a:solidFill>
                  <a:srgbClr val="1A1A1A"/>
                </a:solidFill>
                <a:latin typeface="Segoe UI Semilight" panose="020B0402040204020203" pitchFamily="34" charset="0"/>
                <a:cs typeface="Segoe UI Semilight" panose="020B0402040204020203" pitchFamily="34" charset="0"/>
              </a:rPr>
              <a:t>disponibili</a:t>
            </a:r>
            <a:endParaRPr lang="en-US" sz="1400" dirty="0">
              <a:solidFill>
                <a:srgbClr val="1A1A1A"/>
              </a:solidFill>
              <a:latin typeface="Segoe UI Semilight" panose="020B0402040204020203" pitchFamily="34" charset="0"/>
              <a:cs typeface="Segoe UI Semilight" panose="020B0402040204020203" pitchFamily="34" charset="0"/>
            </a:endParaRP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Miglioramento</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nella</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gestione</a:t>
            </a:r>
            <a:r>
              <a:rPr lang="en-US" sz="1400" dirty="0">
                <a:solidFill>
                  <a:srgbClr val="1A1A1A"/>
                </a:solidFill>
                <a:latin typeface="Segoe UI Semilight" panose="020B0402040204020203" pitchFamily="34" charset="0"/>
                <a:cs typeface="Segoe UI Semilight" panose="020B0402040204020203" pitchFamily="34" charset="0"/>
              </a:rPr>
              <a:t> e </a:t>
            </a:r>
            <a:r>
              <a:rPr lang="en-US" sz="1400" dirty="0" err="1">
                <a:solidFill>
                  <a:srgbClr val="1A1A1A"/>
                </a:solidFill>
                <a:latin typeface="Segoe UI Semilight" panose="020B0402040204020203" pitchFamily="34" charset="0"/>
                <a:cs typeface="Segoe UI Semilight" panose="020B0402040204020203" pitchFamily="34" charset="0"/>
              </a:rPr>
              <a:t>nel</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rilevamento</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dei</a:t>
            </a:r>
            <a:r>
              <a:rPr lang="en-US" sz="1400" dirty="0">
                <a:solidFill>
                  <a:srgbClr val="1A1A1A"/>
                </a:solidFill>
                <a:latin typeface="Segoe UI Semilight" panose="020B0402040204020203" pitchFamily="34" charset="0"/>
                <a:cs typeface="Segoe UI Semilight" panose="020B0402040204020203" pitchFamily="34" charset="0"/>
              </a:rPr>
              <a:t> video</a:t>
            </a: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Miglioramento</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nella</a:t>
            </a:r>
            <a:r>
              <a:rPr lang="en-US" sz="1400" dirty="0">
                <a:solidFill>
                  <a:srgbClr val="1A1A1A"/>
                </a:solidFill>
                <a:latin typeface="Segoe UI Semilight" panose="020B0402040204020203" pitchFamily="34" charset="0"/>
                <a:cs typeface="Segoe UI Semilight" panose="020B0402040204020203" pitchFamily="34" charset="0"/>
              </a:rPr>
              <a:t> Region classification</a:t>
            </a:r>
          </a:p>
          <a:p>
            <a:pPr marL="205105" indent="-100330" defTabSz="685775">
              <a:spcBef>
                <a:spcPts val="662"/>
              </a:spcBef>
              <a:buFont typeface="Arial"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DPI </a:t>
            </a:r>
            <a:r>
              <a:rPr lang="en-US" sz="1400" dirty="0" err="1">
                <a:solidFill>
                  <a:srgbClr val="1A1A1A"/>
                </a:solidFill>
                <a:latin typeface="Segoe UI Semilight" panose="020B0402040204020203" pitchFamily="34" charset="0"/>
                <a:cs typeface="Segoe UI Semilight" panose="020B0402040204020203" pitchFamily="34" charset="0"/>
              </a:rPr>
              <a:t>downsampling</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elevato</a:t>
            </a:r>
            <a:endParaRPr lang="en-US" sz="1400" dirty="0">
              <a:solidFill>
                <a:srgbClr val="1A1A1A"/>
              </a:solidFill>
              <a:latin typeface="Segoe UI Semilight" panose="020B0402040204020203" pitchFamily="34" charset="0"/>
              <a:cs typeface="Segoe UI Semilight" panose="020B0402040204020203" pitchFamily="34" charset="0"/>
            </a:endParaRPr>
          </a:p>
        </p:txBody>
      </p:sp>
      <p:grpSp>
        <p:nvGrpSpPr>
          <p:cNvPr id="5" name="Group 47">
            <a:extLst>
              <a:ext uri="{FF2B5EF4-FFF2-40B4-BE49-F238E27FC236}">
                <a16:creationId xmlns:a16="http://schemas.microsoft.com/office/drawing/2014/main" id="{138699C6-3A94-46C8-8811-245A9EA93DA7}"/>
              </a:ext>
            </a:extLst>
          </p:cNvPr>
          <p:cNvGrpSpPr/>
          <p:nvPr/>
        </p:nvGrpSpPr>
        <p:grpSpPr>
          <a:xfrm>
            <a:off x="1931515" y="2158756"/>
            <a:ext cx="1566809" cy="1325239"/>
            <a:chOff x="362704" y="1256827"/>
            <a:chExt cx="1566809" cy="1325239"/>
          </a:xfrm>
        </p:grpSpPr>
        <p:sp>
          <p:nvSpPr>
            <p:cNvPr id="6" name="Oval 48">
              <a:extLst>
                <a:ext uri="{FF2B5EF4-FFF2-40B4-BE49-F238E27FC236}">
                  <a16:creationId xmlns:a16="http://schemas.microsoft.com/office/drawing/2014/main" id="{E95D27E1-F807-45A8-90A1-1B984A0DFA5D}"/>
                </a:ext>
              </a:extLst>
            </p:cNvPr>
            <p:cNvSpPr/>
            <p:nvPr/>
          </p:nvSpPr>
          <p:spPr>
            <a:xfrm>
              <a:off x="362704" y="1256827"/>
              <a:ext cx="1332320" cy="1325239"/>
            </a:xfrm>
            <a:prstGeom prst="ellipse">
              <a:avLst/>
            </a:prstGeom>
            <a:solidFill>
              <a:srgbClr val="1A1A1A"/>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7" name="Isosceles Triangle 49">
              <a:extLst>
                <a:ext uri="{FF2B5EF4-FFF2-40B4-BE49-F238E27FC236}">
                  <a16:creationId xmlns:a16="http://schemas.microsoft.com/office/drawing/2014/main" id="{DFFCD2A8-41BA-4B6E-BAAB-0120AE57C173}"/>
                </a:ext>
              </a:extLst>
            </p:cNvPr>
            <p:cNvSpPr/>
            <p:nvPr/>
          </p:nvSpPr>
          <p:spPr>
            <a:xfrm rot="5400000">
              <a:off x="1264671" y="1711741"/>
              <a:ext cx="911596" cy="418088"/>
            </a:xfrm>
            <a:prstGeom prst="triangle">
              <a:avLst>
                <a:gd name="adj" fmla="val 50000"/>
              </a:avLst>
            </a:prstGeom>
            <a:solidFill>
              <a:srgbClr val="1A1A1A"/>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8" name="Oval 50">
              <a:extLst>
                <a:ext uri="{FF2B5EF4-FFF2-40B4-BE49-F238E27FC236}">
                  <a16:creationId xmlns:a16="http://schemas.microsoft.com/office/drawing/2014/main" id="{E034EDEF-038A-4D3B-967A-24A8D93688EF}"/>
                </a:ext>
              </a:extLst>
            </p:cNvPr>
            <p:cNvSpPr/>
            <p:nvPr/>
          </p:nvSpPr>
          <p:spPr>
            <a:xfrm>
              <a:off x="457431" y="1342682"/>
              <a:ext cx="1154677" cy="1148540"/>
            </a:xfrm>
            <a:prstGeom prst="ellipse">
              <a:avLst/>
            </a:prstGeom>
            <a:solidFill>
              <a:srgbClr val="0078D4">
                <a:lumMod val="90000"/>
                <a:lumOff val="10000"/>
              </a:srgb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9" name="TextBox 51">
              <a:extLst>
                <a:ext uri="{FF2B5EF4-FFF2-40B4-BE49-F238E27FC236}">
                  <a16:creationId xmlns:a16="http://schemas.microsoft.com/office/drawing/2014/main" id="{EE9F4621-BA0C-4EE8-BE92-D67448A645B9}"/>
                </a:ext>
              </a:extLst>
            </p:cNvPr>
            <p:cNvSpPr txBox="1"/>
            <p:nvPr/>
          </p:nvSpPr>
          <p:spPr>
            <a:xfrm>
              <a:off x="474641" y="1506363"/>
              <a:ext cx="1097816" cy="882040"/>
            </a:xfrm>
            <a:prstGeom prst="rect">
              <a:avLst/>
            </a:prstGeom>
            <a:noFill/>
          </p:spPr>
          <p:txBody>
            <a:bodyPr wrap="square" lIns="134464" tIns="107571" rIns="134464" bIns="107571" rtlCol="0">
              <a:spAutoFit/>
            </a:bodyPr>
            <a:lstStyle/>
            <a:p>
              <a:pPr marL="0" marR="0" lvl="0" indent="0" algn="ctr" defTabSz="685775"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rPr>
                <a:t>Windows Server 2012 R2</a:t>
              </a:r>
            </a:p>
          </p:txBody>
        </p:sp>
      </p:grpSp>
      <p:grpSp>
        <p:nvGrpSpPr>
          <p:cNvPr id="10" name="Group 52">
            <a:extLst>
              <a:ext uri="{FF2B5EF4-FFF2-40B4-BE49-F238E27FC236}">
                <a16:creationId xmlns:a16="http://schemas.microsoft.com/office/drawing/2014/main" id="{23BAB8A3-74D7-48E7-AE74-D11F75DFE3EE}"/>
              </a:ext>
            </a:extLst>
          </p:cNvPr>
          <p:cNvGrpSpPr/>
          <p:nvPr/>
        </p:nvGrpSpPr>
        <p:grpSpPr>
          <a:xfrm>
            <a:off x="5429840" y="2158756"/>
            <a:ext cx="1566809" cy="1325239"/>
            <a:chOff x="362704" y="1256827"/>
            <a:chExt cx="1566809" cy="1325239"/>
          </a:xfrm>
        </p:grpSpPr>
        <p:sp>
          <p:nvSpPr>
            <p:cNvPr id="11" name="Oval 53">
              <a:extLst>
                <a:ext uri="{FF2B5EF4-FFF2-40B4-BE49-F238E27FC236}">
                  <a16:creationId xmlns:a16="http://schemas.microsoft.com/office/drawing/2014/main" id="{6E9D3B15-7C5E-4DD1-96C3-CEFE92C2269D}"/>
                </a:ext>
              </a:extLst>
            </p:cNvPr>
            <p:cNvSpPr/>
            <p:nvPr/>
          </p:nvSpPr>
          <p:spPr>
            <a:xfrm>
              <a:off x="362704" y="1256827"/>
              <a:ext cx="1332320" cy="1325239"/>
            </a:xfrm>
            <a:prstGeom prst="ellipse">
              <a:avLst/>
            </a:prstGeom>
            <a:solidFill>
              <a:srgbClr val="1A1A1A"/>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12" name="Isosceles Triangle 54">
              <a:extLst>
                <a:ext uri="{FF2B5EF4-FFF2-40B4-BE49-F238E27FC236}">
                  <a16:creationId xmlns:a16="http://schemas.microsoft.com/office/drawing/2014/main" id="{45B00E33-E445-4831-958A-01F7EEEAED10}"/>
                </a:ext>
              </a:extLst>
            </p:cNvPr>
            <p:cNvSpPr/>
            <p:nvPr/>
          </p:nvSpPr>
          <p:spPr>
            <a:xfrm rot="5400000">
              <a:off x="1264671" y="1711741"/>
              <a:ext cx="911596" cy="418088"/>
            </a:xfrm>
            <a:prstGeom prst="triangle">
              <a:avLst>
                <a:gd name="adj" fmla="val 50000"/>
              </a:avLst>
            </a:prstGeom>
            <a:solidFill>
              <a:srgbClr val="1A1A1A"/>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13" name="Oval 55">
              <a:extLst>
                <a:ext uri="{FF2B5EF4-FFF2-40B4-BE49-F238E27FC236}">
                  <a16:creationId xmlns:a16="http://schemas.microsoft.com/office/drawing/2014/main" id="{D67961A9-7328-4E7F-A818-D5DBD5E5BD86}"/>
                </a:ext>
              </a:extLst>
            </p:cNvPr>
            <p:cNvSpPr/>
            <p:nvPr/>
          </p:nvSpPr>
          <p:spPr>
            <a:xfrm>
              <a:off x="457431" y="1342682"/>
              <a:ext cx="1154677" cy="1148540"/>
            </a:xfrm>
            <a:prstGeom prst="ellipse">
              <a:avLst/>
            </a:prstGeom>
            <a:solidFill>
              <a:srgbClr val="0078D4">
                <a:lumMod val="90000"/>
                <a:lumOff val="10000"/>
              </a:srgb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14" name="TextBox 56">
              <a:extLst>
                <a:ext uri="{FF2B5EF4-FFF2-40B4-BE49-F238E27FC236}">
                  <a16:creationId xmlns:a16="http://schemas.microsoft.com/office/drawing/2014/main" id="{D56B96BF-702E-4A83-9E57-111E8BD75ED5}"/>
                </a:ext>
              </a:extLst>
            </p:cNvPr>
            <p:cNvSpPr txBox="1"/>
            <p:nvPr/>
          </p:nvSpPr>
          <p:spPr>
            <a:xfrm>
              <a:off x="474641" y="1506363"/>
              <a:ext cx="1097816" cy="882040"/>
            </a:xfrm>
            <a:prstGeom prst="rect">
              <a:avLst/>
            </a:prstGeom>
            <a:noFill/>
          </p:spPr>
          <p:txBody>
            <a:bodyPr wrap="square" lIns="134464" tIns="107571" rIns="134464" bIns="107571" rtlCol="0">
              <a:spAutoFit/>
            </a:bodyPr>
            <a:lstStyle/>
            <a:p>
              <a:pPr marL="0" marR="0" lvl="0" indent="0" algn="ctr" defTabSz="685775"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rPr>
                <a:t>Windows Server 2016</a:t>
              </a:r>
            </a:p>
          </p:txBody>
        </p:sp>
      </p:grpSp>
      <p:grpSp>
        <p:nvGrpSpPr>
          <p:cNvPr id="15" name="Group 57">
            <a:extLst>
              <a:ext uri="{FF2B5EF4-FFF2-40B4-BE49-F238E27FC236}">
                <a16:creationId xmlns:a16="http://schemas.microsoft.com/office/drawing/2014/main" id="{523D347E-67BD-4E40-A656-03EED0DE441A}"/>
              </a:ext>
            </a:extLst>
          </p:cNvPr>
          <p:cNvGrpSpPr/>
          <p:nvPr/>
        </p:nvGrpSpPr>
        <p:grpSpPr>
          <a:xfrm>
            <a:off x="8928165" y="2158756"/>
            <a:ext cx="1332320" cy="1325239"/>
            <a:chOff x="362704" y="1256827"/>
            <a:chExt cx="1332320" cy="1325239"/>
          </a:xfrm>
        </p:grpSpPr>
        <p:sp>
          <p:nvSpPr>
            <p:cNvPr id="16" name="Oval 58">
              <a:extLst>
                <a:ext uri="{FF2B5EF4-FFF2-40B4-BE49-F238E27FC236}">
                  <a16:creationId xmlns:a16="http://schemas.microsoft.com/office/drawing/2014/main" id="{33F75BCB-9E8D-416A-9832-32969DC90F8E}"/>
                </a:ext>
              </a:extLst>
            </p:cNvPr>
            <p:cNvSpPr/>
            <p:nvPr/>
          </p:nvSpPr>
          <p:spPr>
            <a:xfrm>
              <a:off x="362704" y="1256827"/>
              <a:ext cx="1332320" cy="1325239"/>
            </a:xfrm>
            <a:prstGeom prst="ellipse">
              <a:avLst/>
            </a:prstGeom>
            <a:solidFill>
              <a:srgbClr val="1A1A1A"/>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17" name="Oval 60">
              <a:extLst>
                <a:ext uri="{FF2B5EF4-FFF2-40B4-BE49-F238E27FC236}">
                  <a16:creationId xmlns:a16="http://schemas.microsoft.com/office/drawing/2014/main" id="{24B58FDC-38C9-4D90-B7F5-E62C285BD22A}"/>
                </a:ext>
              </a:extLst>
            </p:cNvPr>
            <p:cNvSpPr/>
            <p:nvPr/>
          </p:nvSpPr>
          <p:spPr>
            <a:xfrm>
              <a:off x="457431" y="1342682"/>
              <a:ext cx="1154677" cy="1148540"/>
            </a:xfrm>
            <a:prstGeom prst="ellipse">
              <a:avLst/>
            </a:prstGeom>
            <a:solidFill>
              <a:srgbClr val="0078D4">
                <a:lumMod val="90000"/>
                <a:lumOff val="10000"/>
              </a:srgb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sp>
          <p:nvSpPr>
            <p:cNvPr id="18" name="TextBox 61">
              <a:extLst>
                <a:ext uri="{FF2B5EF4-FFF2-40B4-BE49-F238E27FC236}">
                  <a16:creationId xmlns:a16="http://schemas.microsoft.com/office/drawing/2014/main" id="{3514D6B7-08E8-4E3A-9D4F-B0BD3B1F4E2D}"/>
                </a:ext>
              </a:extLst>
            </p:cNvPr>
            <p:cNvSpPr txBox="1"/>
            <p:nvPr/>
          </p:nvSpPr>
          <p:spPr>
            <a:xfrm>
              <a:off x="474641" y="1506363"/>
              <a:ext cx="1097816" cy="882040"/>
            </a:xfrm>
            <a:prstGeom prst="rect">
              <a:avLst/>
            </a:prstGeom>
            <a:noFill/>
          </p:spPr>
          <p:txBody>
            <a:bodyPr wrap="square" lIns="134464" tIns="107571" rIns="134464" bIns="107571" rtlCol="0">
              <a:spAutoFit/>
            </a:bodyPr>
            <a:lstStyle/>
            <a:p>
              <a:pPr marL="0" marR="0" lvl="0" indent="0" algn="ctr" defTabSz="685775"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rPr>
                <a:t>Windows Server 2019</a:t>
              </a:r>
            </a:p>
          </p:txBody>
        </p:sp>
      </p:grpSp>
      <p:sp>
        <p:nvSpPr>
          <p:cNvPr id="19" name="TextBox 7">
            <a:extLst>
              <a:ext uri="{FF2B5EF4-FFF2-40B4-BE49-F238E27FC236}">
                <a16:creationId xmlns:a16="http://schemas.microsoft.com/office/drawing/2014/main" id="{42661204-4698-4B75-BA9C-94BA26789463}"/>
              </a:ext>
            </a:extLst>
          </p:cNvPr>
          <p:cNvSpPr txBox="1"/>
          <p:nvPr/>
        </p:nvSpPr>
        <p:spPr>
          <a:xfrm>
            <a:off x="4661905" y="3486672"/>
            <a:ext cx="2880000" cy="3241913"/>
          </a:xfrm>
          <a:prstGeom prst="rect">
            <a:avLst/>
          </a:prstGeom>
          <a:noFill/>
        </p:spPr>
        <p:txBody>
          <a:bodyPr wrap="square" lIns="182880" tIns="91440" rIns="91440" bIns="91440" rtlCol="0" anchor="t">
            <a:spAutoFit/>
          </a:bodyPr>
          <a:lstStyle/>
          <a:p>
            <a:pPr algn="ctr" defTabSz="685775">
              <a:spcBef>
                <a:spcPts val="662"/>
              </a:spcBef>
              <a:defRPr/>
            </a:pPr>
            <a:r>
              <a:rPr lang="en-US" b="1" dirty="0">
                <a:solidFill>
                  <a:srgbClr val="1A1A1A"/>
                </a:solidFill>
                <a:latin typeface="Segoe UI Semilight" panose="020B0402040204020203" pitchFamily="34" charset="0"/>
                <a:cs typeface="Segoe UI Semilight" panose="020B0402040204020203" pitchFamily="34" charset="0"/>
              </a:rPr>
              <a:t>RemoteFX </a:t>
            </a:r>
            <a:r>
              <a:rPr lang="en-US" b="1" dirty="0" err="1">
                <a:solidFill>
                  <a:srgbClr val="1A1A1A"/>
                </a:solidFill>
                <a:latin typeface="Segoe UI Semilight" panose="020B0402040204020203" pitchFamily="34" charset="0"/>
                <a:cs typeface="Segoe UI Semilight" panose="020B0402040204020203" pitchFamily="34" charset="0"/>
              </a:rPr>
              <a:t>vGPU</a:t>
            </a:r>
            <a:endParaRPr lang="en-US" b="1" dirty="0">
              <a:solidFill>
                <a:srgbClr val="1A1A1A"/>
              </a:solidFill>
              <a:latin typeface="Segoe UI Semilight" panose="020B0402040204020203" pitchFamily="34" charset="0"/>
              <a:cs typeface="Segoe UI Semilight" panose="020B0402040204020203" pitchFamily="34" charset="0"/>
            </a:endParaRP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Supporto</a:t>
            </a:r>
            <a:r>
              <a:rPr lang="en-US" sz="1400" dirty="0">
                <a:solidFill>
                  <a:srgbClr val="1A1A1A"/>
                </a:solidFill>
                <a:latin typeface="Segoe UI Semilight" panose="020B0402040204020203" pitchFamily="34" charset="0"/>
                <a:cs typeface="Segoe UI Semilight" panose="020B0402040204020203" pitchFamily="34" charset="0"/>
              </a:rPr>
              <a:t> a OpenGL 4.4</a:t>
            </a: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Supporto</a:t>
            </a:r>
            <a:r>
              <a:rPr lang="en-US" sz="1400" dirty="0">
                <a:solidFill>
                  <a:srgbClr val="1A1A1A"/>
                </a:solidFill>
                <a:latin typeface="Segoe UI Semilight" panose="020B0402040204020203" pitchFamily="34" charset="0"/>
                <a:cs typeface="Segoe UI Semilight" panose="020B0402040204020203" pitchFamily="34" charset="0"/>
              </a:rPr>
              <a:t> a </a:t>
            </a:r>
            <a:r>
              <a:rPr lang="en-US" sz="1400" dirty="0" err="1">
                <a:solidFill>
                  <a:srgbClr val="1A1A1A"/>
                </a:solidFill>
                <a:latin typeface="Segoe UI Semilight" panose="020B0402040204020203" pitchFamily="34" charset="0"/>
                <a:cs typeface="Segoe UI Semilight" panose="020B0402040204020203" pitchFamily="34" charset="0"/>
              </a:rPr>
              <a:t>OpenCL</a:t>
            </a:r>
            <a:r>
              <a:rPr lang="en-US" sz="1400" dirty="0">
                <a:solidFill>
                  <a:srgbClr val="1A1A1A"/>
                </a:solidFill>
                <a:latin typeface="Segoe UI Semilight" panose="020B0402040204020203" pitchFamily="34" charset="0"/>
                <a:cs typeface="Segoe UI Semilight" panose="020B0402040204020203" pitchFamily="34" charset="0"/>
              </a:rPr>
              <a:t> 1.1</a:t>
            </a:r>
          </a:p>
          <a:p>
            <a:pPr marL="205105" indent="-100330" defTabSz="685775">
              <a:spcBef>
                <a:spcPts val="662"/>
              </a:spcBef>
              <a:buFont typeface="Arial"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1 GB di VRAM </a:t>
            </a:r>
            <a:r>
              <a:rPr lang="en-US" sz="1400" dirty="0" err="1">
                <a:solidFill>
                  <a:srgbClr val="1A1A1A"/>
                </a:solidFill>
                <a:latin typeface="Segoe UI Semilight" panose="020B0402040204020203" pitchFamily="34" charset="0"/>
                <a:cs typeface="Segoe UI Semilight" panose="020B0402040204020203" pitchFamily="34" charset="0"/>
              </a:rPr>
              <a:t>dedicata</a:t>
            </a:r>
            <a:endParaRPr lang="en-US" sz="1400" dirty="0">
              <a:solidFill>
                <a:srgbClr val="1A1A1A"/>
              </a:solidFill>
              <a:latin typeface="Segoe UI Semilight" panose="020B0402040204020203" pitchFamily="34" charset="0"/>
              <a:cs typeface="Segoe UI Semilight" panose="020B0402040204020203" pitchFamily="34" charset="0"/>
            </a:endParaRP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Risoluzione</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fino</a:t>
            </a:r>
            <a:r>
              <a:rPr lang="en-US" sz="1400" dirty="0">
                <a:solidFill>
                  <a:srgbClr val="1A1A1A"/>
                </a:solidFill>
                <a:latin typeface="Segoe UI Semilight" panose="020B0402040204020203" pitchFamily="34" charset="0"/>
                <a:cs typeface="Segoe UI Semilight" panose="020B0402040204020203" pitchFamily="34" charset="0"/>
              </a:rPr>
              <a:t> a 4K</a:t>
            </a:r>
          </a:p>
          <a:p>
            <a:pPr marL="205105" indent="-100330" defTabSz="685775">
              <a:spcBef>
                <a:spcPts val="662"/>
              </a:spcBef>
              <a:buFont typeface="Arial" charset="0"/>
              <a:buChar char="•"/>
              <a:defRPr/>
            </a:pPr>
            <a:r>
              <a:rPr lang="en-US" sz="1400" dirty="0">
                <a:solidFill>
                  <a:srgbClr val="1A1A1A"/>
                </a:solidFill>
                <a:latin typeface="Segoe UI Semilight" panose="020B0402040204020203" pitchFamily="34" charset="0"/>
                <a:cs typeface="Segoe UI Semilight" panose="020B0402040204020203" pitchFamily="34" charset="0"/>
              </a:rPr>
              <a:t>Server </a:t>
            </a:r>
            <a:r>
              <a:rPr lang="en-US" sz="1400" dirty="0" err="1">
                <a:solidFill>
                  <a:srgbClr val="1A1A1A"/>
                </a:solidFill>
                <a:latin typeface="Segoe UI Semilight" panose="020B0402040204020203" pitchFamily="34" charset="0"/>
                <a:cs typeface="Segoe UI Semilight" panose="020B0402040204020203" pitchFamily="34" charset="0"/>
              </a:rPr>
              <a:t>virtuali</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supportati</a:t>
            </a:r>
            <a:endParaRPr lang="en-US" sz="1400" dirty="0">
              <a:solidFill>
                <a:srgbClr val="1A1A1A"/>
              </a:solidFill>
              <a:latin typeface="Segoe UI Semilight" panose="020B0402040204020203" pitchFamily="34" charset="0"/>
              <a:cs typeface="Segoe UI Semilight" panose="020B0402040204020203" pitchFamily="34" charset="0"/>
            </a:endParaRPr>
          </a:p>
          <a:p>
            <a:pPr defTabSz="685775">
              <a:spcBef>
                <a:spcPts val="662"/>
              </a:spcBef>
              <a:defRPr/>
            </a:pPr>
            <a:r>
              <a:rPr lang="en-US" b="1" dirty="0">
                <a:solidFill>
                  <a:srgbClr val="1A1A1A"/>
                </a:solidFill>
                <a:latin typeface="Segoe UI Semilight" panose="020B0402040204020203" pitchFamily="34" charset="0"/>
                <a:cs typeface="Segoe UI Semilight" panose="020B0402040204020203" pitchFamily="34" charset="0"/>
              </a:rPr>
              <a:t>Discrete Device Assignment (DDA)</a:t>
            </a: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Supporto</a:t>
            </a:r>
            <a:r>
              <a:rPr lang="en-US" sz="1400" dirty="0">
                <a:solidFill>
                  <a:srgbClr val="1A1A1A"/>
                </a:solidFill>
                <a:latin typeface="Segoe UI Semilight" panose="020B0402040204020203" pitchFamily="34" charset="0"/>
                <a:cs typeface="Segoe UI Semilight" panose="020B0402040204020203" pitchFamily="34" charset="0"/>
              </a:rPr>
              <a:t> GPU driver </a:t>
            </a:r>
            <a:r>
              <a:rPr lang="en-US" sz="1400" dirty="0" err="1">
                <a:solidFill>
                  <a:srgbClr val="1A1A1A"/>
                </a:solidFill>
                <a:latin typeface="Segoe UI Semilight" panose="020B0402040204020203" pitchFamily="34" charset="0"/>
                <a:cs typeface="Segoe UI Semilight" panose="020B0402040204020203" pitchFamily="34" charset="0"/>
              </a:rPr>
              <a:t>nativi</a:t>
            </a:r>
            <a:endParaRPr lang="en-US" sz="1400" dirty="0">
              <a:solidFill>
                <a:srgbClr val="1A1A1A"/>
              </a:solidFill>
              <a:latin typeface="Segoe UI Semilight" panose="020B0402040204020203" pitchFamily="34" charset="0"/>
              <a:cs typeface="Segoe UI Semilight" panose="020B0402040204020203" pitchFamily="34" charset="0"/>
            </a:endParaRPr>
          </a:p>
          <a:p>
            <a:pPr marL="205105" indent="-100330" defTabSz="685775">
              <a:spcBef>
                <a:spcPts val="662"/>
              </a:spcBef>
              <a:buFont typeface="Arial" charset="0"/>
              <a:buChar char="•"/>
              <a:defRPr/>
            </a:pPr>
            <a:r>
              <a:rPr lang="en-US" sz="1400" dirty="0" err="1">
                <a:solidFill>
                  <a:srgbClr val="1A1A1A"/>
                </a:solidFill>
                <a:latin typeface="Segoe UI Semilight" panose="020B0402040204020203" pitchFamily="34" charset="0"/>
                <a:cs typeface="Segoe UI Semilight" panose="020B0402040204020203" pitchFamily="34" charset="0"/>
              </a:rPr>
              <a:t>Supporto</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completo</a:t>
            </a:r>
            <a:r>
              <a:rPr lang="en-US" sz="1400" dirty="0">
                <a:solidFill>
                  <a:srgbClr val="1A1A1A"/>
                </a:solidFill>
                <a:latin typeface="Segoe UI Semilight" panose="020B0402040204020203" pitchFamily="34" charset="0"/>
                <a:cs typeface="Segoe UI Semilight" panose="020B0402040204020203" pitchFamily="34" charset="0"/>
              </a:rPr>
              <a:t> </a:t>
            </a:r>
            <a:r>
              <a:rPr lang="en-US" sz="1400" dirty="0" err="1">
                <a:solidFill>
                  <a:srgbClr val="1A1A1A"/>
                </a:solidFill>
                <a:latin typeface="Segoe UI Semilight" panose="020B0402040204020203" pitchFamily="34" charset="0"/>
                <a:cs typeface="Segoe UI Semilight" panose="020B0402040204020203" pitchFamily="34" charset="0"/>
              </a:rPr>
              <a:t>alle</a:t>
            </a:r>
            <a:r>
              <a:rPr lang="en-US" sz="1400" dirty="0">
                <a:solidFill>
                  <a:srgbClr val="1A1A1A"/>
                </a:solidFill>
                <a:latin typeface="Segoe UI Semilight" panose="020B0402040204020203" pitchFamily="34" charset="0"/>
                <a:cs typeface="Segoe UI Semilight" panose="020B0402040204020203" pitchFamily="34" charset="0"/>
              </a:rPr>
              <a:t> API</a:t>
            </a:r>
            <a:endParaRPr lang="en-US" sz="1400" dirty="0">
              <a:solidFill>
                <a:srgbClr val="1A1A1A"/>
              </a:solidFill>
              <a:latin typeface="Segoe UI"/>
              <a:cs typeface="Segoe UI"/>
            </a:endParaRPr>
          </a:p>
        </p:txBody>
      </p:sp>
    </p:spTree>
    <p:extLst>
      <p:ext uri="{BB962C8B-B14F-4D97-AF65-F5344CB8AC3E}">
        <p14:creationId xmlns:p14="http://schemas.microsoft.com/office/powerpoint/2010/main" val="198630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083718-A7B9-4958-A7BE-E67194CE6504}"/>
              </a:ext>
            </a:extLst>
          </p:cNvPr>
          <p:cNvSpPr>
            <a:spLocks noGrp="1"/>
          </p:cNvSpPr>
          <p:nvPr>
            <p:ph type="title"/>
          </p:nvPr>
        </p:nvSpPr>
        <p:spPr/>
        <p:txBody>
          <a:bodyPr/>
          <a:lstStyle/>
          <a:p>
            <a:r>
              <a:rPr lang="en-US" dirty="0"/>
              <a:t>GPU virtualization in WS 2019</a:t>
            </a:r>
            <a:endParaRPr lang="it-IT" dirty="0"/>
          </a:p>
        </p:txBody>
      </p:sp>
      <p:sp>
        <p:nvSpPr>
          <p:cNvPr id="3" name="Text Placeholder 2">
            <a:extLst>
              <a:ext uri="{FF2B5EF4-FFF2-40B4-BE49-F238E27FC236}">
                <a16:creationId xmlns:a16="http://schemas.microsoft.com/office/drawing/2014/main" id="{4B353DB4-6BA0-4B7C-A817-1FB02C62291A}"/>
              </a:ext>
            </a:extLst>
          </p:cNvPr>
          <p:cNvSpPr txBox="1">
            <a:spLocks/>
          </p:cNvSpPr>
          <p:nvPr/>
        </p:nvSpPr>
        <p:spPr>
          <a:xfrm>
            <a:off x="575894" y="1851120"/>
            <a:ext cx="6255719" cy="4801314"/>
          </a:xfrm>
          <a:prstGeom prst="rect">
            <a:avLst/>
          </a:prstGeom>
        </p:spPr>
        <p:txBody>
          <a:bodyPr vert="horz" wrap="squar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solidFill>
                  <a:schemeClr val="tx2"/>
                </a:solidFill>
              </a:rPr>
              <a:t>Discrete Device Assignment </a:t>
            </a:r>
            <a:r>
              <a:rPr lang="en-US" sz="2400" dirty="0" err="1">
                <a:solidFill>
                  <a:schemeClr val="tx2"/>
                </a:solidFill>
              </a:rPr>
              <a:t>migliorato</a:t>
            </a:r>
            <a:r>
              <a:rPr lang="en-US" sz="2400" dirty="0">
                <a:solidFill>
                  <a:schemeClr val="tx2"/>
                </a:solidFill>
              </a:rPr>
              <a:t>:</a:t>
            </a:r>
          </a:p>
          <a:p>
            <a:pPr marL="923571" lvl="1" indent="-457200">
              <a:buFont typeface="Arial" panose="020B0604020202020204" pitchFamily="34" charset="0"/>
              <a:buChar char="•"/>
            </a:pPr>
            <a:r>
              <a:rPr lang="it-IT" sz="2400" dirty="0">
                <a:solidFill>
                  <a:schemeClr val="tx2"/>
                </a:solidFill>
              </a:rPr>
              <a:t>Maggiore sicurezza</a:t>
            </a:r>
          </a:p>
          <a:p>
            <a:pPr marL="923571" lvl="1" indent="-457200">
              <a:buFont typeface="Arial" panose="020B0604020202020204" pitchFamily="34" charset="0"/>
              <a:buChar char="•"/>
            </a:pPr>
            <a:r>
              <a:rPr lang="it-IT" sz="2400" dirty="0">
                <a:solidFill>
                  <a:schemeClr val="tx2"/>
                </a:solidFill>
              </a:rPr>
              <a:t>Isolamento della VM</a:t>
            </a:r>
          </a:p>
          <a:p>
            <a:pPr marL="923571" lvl="1" indent="-457200">
              <a:buFont typeface="Arial" panose="020B0604020202020204" pitchFamily="34" charset="0"/>
              <a:buChar char="•"/>
            </a:pPr>
            <a:r>
              <a:rPr lang="it-IT" sz="2400" dirty="0">
                <a:solidFill>
                  <a:schemeClr val="tx2"/>
                </a:solidFill>
              </a:rPr>
              <a:t>Maggiori prestazioni grafiche</a:t>
            </a:r>
          </a:p>
          <a:p>
            <a:pPr marL="923571" lvl="1" indent="-457200">
              <a:buFont typeface="Arial" panose="020B0604020202020204" pitchFamily="34" charset="0"/>
              <a:buChar char="•"/>
            </a:pPr>
            <a:r>
              <a:rPr lang="it-IT" sz="2400" dirty="0">
                <a:solidFill>
                  <a:schemeClr val="tx2"/>
                </a:solidFill>
              </a:rPr>
              <a:t>Riduzione del traffico di rete</a:t>
            </a:r>
          </a:p>
          <a:p>
            <a:pPr marL="923571" lvl="1" indent="-457200">
              <a:buFont typeface="Arial" panose="020B0604020202020204" pitchFamily="34" charset="0"/>
              <a:buChar char="•"/>
            </a:pPr>
            <a:r>
              <a:rPr lang="it-IT" sz="2400" dirty="0">
                <a:solidFill>
                  <a:schemeClr val="tx2"/>
                </a:solidFill>
              </a:rPr>
              <a:t>Maggior fluidità video</a:t>
            </a:r>
            <a:endParaRPr lang="en-US" sz="2400" dirty="0">
              <a:solidFill>
                <a:schemeClr val="tx2"/>
              </a:solidFill>
            </a:endParaRPr>
          </a:p>
          <a:p>
            <a:pPr marL="457200" indent="-457200">
              <a:buFont typeface="Arial" panose="020B0604020202020204" pitchFamily="34" charset="0"/>
              <a:buChar char="•"/>
            </a:pPr>
            <a:endParaRPr lang="en-US" sz="2400" dirty="0">
              <a:solidFill>
                <a:schemeClr val="tx2"/>
              </a:solidFill>
            </a:endParaRPr>
          </a:p>
          <a:p>
            <a:pPr marL="457200" indent="-457200">
              <a:buFont typeface="Arial" panose="020B0604020202020204" pitchFamily="34" charset="0"/>
              <a:buChar char="•"/>
            </a:pPr>
            <a:r>
              <a:rPr lang="en-US" sz="2400" dirty="0" err="1">
                <a:solidFill>
                  <a:schemeClr val="tx2"/>
                </a:solidFill>
              </a:rPr>
              <a:t>Reidirizzamento</a:t>
            </a:r>
            <a:r>
              <a:rPr lang="en-US" sz="2400" dirty="0">
                <a:solidFill>
                  <a:schemeClr val="tx2"/>
                </a:solidFill>
              </a:rPr>
              <a:t> </a:t>
            </a:r>
            <a:r>
              <a:rPr lang="en-US" sz="2400" dirty="0" err="1">
                <a:solidFill>
                  <a:schemeClr val="tx2"/>
                </a:solidFill>
              </a:rPr>
              <a:t>delle</a:t>
            </a:r>
            <a:r>
              <a:rPr lang="en-US" sz="2400" dirty="0">
                <a:solidFill>
                  <a:schemeClr val="tx2"/>
                </a:solidFill>
              </a:rPr>
              <a:t> video camera per </a:t>
            </a:r>
            <a:r>
              <a:rPr lang="en-US" sz="2400" dirty="0" err="1">
                <a:solidFill>
                  <a:schemeClr val="tx2"/>
                </a:solidFill>
              </a:rPr>
              <a:t>offrire</a:t>
            </a:r>
            <a:r>
              <a:rPr lang="en-US" sz="2400" dirty="0">
                <a:solidFill>
                  <a:schemeClr val="tx2"/>
                </a:solidFill>
              </a:rPr>
              <a:t> streaming video con frame rate </a:t>
            </a:r>
            <a:r>
              <a:rPr lang="en-US" sz="2400" dirty="0" err="1">
                <a:solidFill>
                  <a:schemeClr val="tx2"/>
                </a:solidFill>
              </a:rPr>
              <a:t>più</a:t>
            </a:r>
            <a:r>
              <a:rPr lang="en-US" sz="2400" dirty="0">
                <a:solidFill>
                  <a:schemeClr val="tx2"/>
                </a:solidFill>
              </a:rPr>
              <a:t> </a:t>
            </a:r>
            <a:r>
              <a:rPr lang="en-US" sz="2400" dirty="0" err="1">
                <a:solidFill>
                  <a:schemeClr val="tx2"/>
                </a:solidFill>
              </a:rPr>
              <a:t>elevati</a:t>
            </a:r>
            <a:r>
              <a:rPr lang="en-US" sz="2400" dirty="0">
                <a:solidFill>
                  <a:schemeClr val="tx2"/>
                </a:solidFill>
              </a:rPr>
              <a:t> (</a:t>
            </a:r>
            <a:r>
              <a:rPr lang="en-US" sz="2400" dirty="0" err="1">
                <a:solidFill>
                  <a:schemeClr val="tx2"/>
                </a:solidFill>
              </a:rPr>
              <a:t>fino</a:t>
            </a:r>
            <a:r>
              <a:rPr lang="en-US" sz="2400" dirty="0">
                <a:solidFill>
                  <a:schemeClr val="tx2"/>
                </a:solidFill>
              </a:rPr>
              <a:t> a 30fps)</a:t>
            </a:r>
          </a:p>
          <a:p>
            <a:pPr marL="457200" indent="-457200">
              <a:buFont typeface="Arial" panose="020B0604020202020204" pitchFamily="34" charset="0"/>
              <a:buChar char="•"/>
            </a:pPr>
            <a:endParaRPr lang="en-US" sz="2400" dirty="0">
              <a:solidFill>
                <a:schemeClr val="tx2"/>
              </a:solidFill>
            </a:endParaRPr>
          </a:p>
          <a:p>
            <a:pPr marL="457200" indent="-457200">
              <a:buFont typeface="Arial" panose="020B0604020202020204" pitchFamily="34" charset="0"/>
              <a:buChar char="•"/>
            </a:pPr>
            <a:r>
              <a:rPr lang="en-US" sz="2400" dirty="0" err="1">
                <a:solidFill>
                  <a:schemeClr val="tx2"/>
                </a:solidFill>
              </a:rPr>
              <a:t>Riduzione</a:t>
            </a:r>
            <a:r>
              <a:rPr lang="en-US" sz="2400" dirty="0">
                <a:solidFill>
                  <a:schemeClr val="tx2"/>
                </a:solidFill>
              </a:rPr>
              <a:t> </a:t>
            </a:r>
            <a:r>
              <a:rPr lang="en-US" sz="2400" dirty="0" err="1">
                <a:solidFill>
                  <a:schemeClr val="tx2"/>
                </a:solidFill>
              </a:rPr>
              <a:t>dell’utilizzo</a:t>
            </a:r>
            <a:r>
              <a:rPr lang="en-US" sz="2400" dirty="0">
                <a:solidFill>
                  <a:schemeClr val="tx2"/>
                </a:solidFill>
              </a:rPr>
              <a:t> </a:t>
            </a:r>
            <a:r>
              <a:rPr lang="en-US" sz="2400" dirty="0" err="1">
                <a:solidFill>
                  <a:schemeClr val="tx2"/>
                </a:solidFill>
              </a:rPr>
              <a:t>della</a:t>
            </a:r>
            <a:r>
              <a:rPr lang="en-US" sz="2400" dirty="0">
                <a:solidFill>
                  <a:schemeClr val="tx2"/>
                </a:solidFill>
              </a:rPr>
              <a:t> CPU </a:t>
            </a:r>
            <a:r>
              <a:rPr lang="en-US" sz="2400" dirty="0" err="1">
                <a:solidFill>
                  <a:schemeClr val="tx2"/>
                </a:solidFill>
              </a:rPr>
              <a:t>lato</a:t>
            </a:r>
            <a:r>
              <a:rPr lang="en-US" sz="2400" dirty="0">
                <a:solidFill>
                  <a:schemeClr val="tx2"/>
                </a:solidFill>
              </a:rPr>
              <a:t> server e client</a:t>
            </a:r>
          </a:p>
        </p:txBody>
      </p:sp>
      <p:pic>
        <p:nvPicPr>
          <p:cNvPr id="4" name="Immagine 3">
            <a:extLst>
              <a:ext uri="{FF2B5EF4-FFF2-40B4-BE49-F238E27FC236}">
                <a16:creationId xmlns:a16="http://schemas.microsoft.com/office/drawing/2014/main" id="{519D2C0A-A094-4007-9E8C-9756486F9711}"/>
              </a:ext>
            </a:extLst>
          </p:cNvPr>
          <p:cNvPicPr>
            <a:picLocks noChangeAspect="1"/>
          </p:cNvPicPr>
          <p:nvPr/>
        </p:nvPicPr>
        <p:blipFill>
          <a:blip r:embed="rId2"/>
          <a:stretch>
            <a:fillRect/>
          </a:stretch>
        </p:blipFill>
        <p:spPr>
          <a:xfrm>
            <a:off x="7078363" y="1717990"/>
            <a:ext cx="4140000" cy="3134685"/>
          </a:xfrm>
          <a:prstGeom prst="rect">
            <a:avLst/>
          </a:prstGeom>
        </p:spPr>
      </p:pic>
      <p:pic>
        <p:nvPicPr>
          <p:cNvPr id="5" name="Immagine 4">
            <a:extLst>
              <a:ext uri="{FF2B5EF4-FFF2-40B4-BE49-F238E27FC236}">
                <a16:creationId xmlns:a16="http://schemas.microsoft.com/office/drawing/2014/main" id="{D06134DA-9845-4E28-811E-76BFB559AA91}"/>
              </a:ext>
            </a:extLst>
          </p:cNvPr>
          <p:cNvPicPr>
            <a:picLocks noChangeAspect="1"/>
          </p:cNvPicPr>
          <p:nvPr/>
        </p:nvPicPr>
        <p:blipFill>
          <a:blip r:embed="rId3"/>
          <a:stretch>
            <a:fillRect/>
          </a:stretch>
        </p:blipFill>
        <p:spPr>
          <a:xfrm>
            <a:off x="8244799" y="4263357"/>
            <a:ext cx="3360711" cy="2389077"/>
          </a:xfrm>
          <a:prstGeom prst="rect">
            <a:avLst/>
          </a:prstGeom>
        </p:spPr>
      </p:pic>
    </p:spTree>
    <p:extLst>
      <p:ext uri="{BB962C8B-B14F-4D97-AF65-F5344CB8AC3E}">
        <p14:creationId xmlns:p14="http://schemas.microsoft.com/office/powerpoint/2010/main" val="3991140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401AB5-F1B0-4F65-82CC-C67F510D8362}"/>
              </a:ext>
            </a:extLst>
          </p:cNvPr>
          <p:cNvSpPr>
            <a:spLocks noGrp="1"/>
          </p:cNvSpPr>
          <p:nvPr>
            <p:ph type="title"/>
          </p:nvPr>
        </p:nvSpPr>
        <p:spPr/>
        <p:txBody>
          <a:bodyPr/>
          <a:lstStyle/>
          <a:p>
            <a:r>
              <a:rPr lang="it-IT" dirty="0"/>
              <a:t>Confronto tra DDA e </a:t>
            </a:r>
            <a:r>
              <a:rPr lang="it-IT" dirty="0" err="1"/>
              <a:t>RemoteFX</a:t>
            </a:r>
            <a:r>
              <a:rPr lang="it-IT" dirty="0"/>
              <a:t> </a:t>
            </a:r>
            <a:r>
              <a:rPr lang="it-IT" dirty="0" err="1"/>
              <a:t>vGPU</a:t>
            </a:r>
            <a:r>
              <a:rPr lang="it-IT" dirty="0"/>
              <a:t> in WS2019</a:t>
            </a:r>
          </a:p>
        </p:txBody>
      </p:sp>
      <p:sp>
        <p:nvSpPr>
          <p:cNvPr id="3" name="Text Placeholder 5">
            <a:extLst>
              <a:ext uri="{FF2B5EF4-FFF2-40B4-BE49-F238E27FC236}">
                <a16:creationId xmlns:a16="http://schemas.microsoft.com/office/drawing/2014/main" id="{EE59BB38-BFEC-4E24-995A-871BB9D0B055}"/>
              </a:ext>
            </a:extLst>
          </p:cNvPr>
          <p:cNvSpPr txBox="1">
            <a:spLocks/>
          </p:cNvSpPr>
          <p:nvPr/>
        </p:nvSpPr>
        <p:spPr>
          <a:xfrm>
            <a:off x="413821" y="2215373"/>
            <a:ext cx="5924123" cy="2739211"/>
          </a:xfrm>
          <a:prstGeom prst="rect">
            <a:avLst/>
          </a:prstGeom>
        </p:spPr>
        <p:txBody>
          <a:bodyPr vert="horz" wrap="square" lIns="0" tIns="0" rIns="0" bIns="0" rtlCol="0">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fontAlgn="t">
              <a:buClr>
                <a:srgbClr val="1A1A1A"/>
              </a:buClr>
              <a:buNone/>
            </a:pPr>
            <a:r>
              <a:rPr lang="en-US" dirty="0">
                <a:solidFill>
                  <a:srgbClr val="1A1A1A"/>
                </a:solidFill>
              </a:rPr>
              <a:t>Discrete Device Assignment</a:t>
            </a:r>
            <a:endPar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60325" marR="0" lvl="0" indent="-231775" algn="l" defTabSz="932742" rtl="0" eaLnBrk="1" fontAlgn="t" latinLnBrk="0" hangingPunct="1">
              <a:lnSpc>
                <a:spcPct val="100000"/>
              </a:lnSpc>
              <a:spcBef>
                <a:spcPts val="1224"/>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Tecnologia</a:t>
            </a:r>
            <a:r>
              <a:rPr kumimoji="0" lang="en-US" sz="2000" b="0" i="0" u="none" strike="noStrike" kern="1200" cap="none" spc="0" normalizeH="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lang="en-US" sz="2000" dirty="0">
                <a:solidFill>
                  <a:srgbClr val="1A1A1A"/>
                </a:solidFill>
              </a:rPr>
              <a:t>di </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GPU acceleration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suggerita</a:t>
            </a:r>
            <a:r>
              <a:rPr kumimoji="0" lang="en-US" sz="2000" b="0" i="0" u="none" strike="noStrike" kern="1200" cap="none" spc="0" normalizeH="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in WS2019</a:t>
            </a:r>
          </a:p>
          <a:p>
            <a:pPr marL="60325" lvl="0" fontAlgn="t">
              <a:buClr>
                <a:srgbClr val="1A1A1A"/>
              </a:buClr>
            </a:pPr>
            <a:r>
              <a:rPr lang="it-IT" sz="2000" dirty="0">
                <a:solidFill>
                  <a:srgbClr val="1A1A1A"/>
                </a:solidFill>
              </a:rPr>
              <a:t>Maggiore sicurezza e isolamento</a:t>
            </a:r>
          </a:p>
          <a:p>
            <a:pPr marL="60325" lvl="0" fontAlgn="t">
              <a:buClr>
                <a:srgbClr val="1A1A1A"/>
              </a:buClr>
            </a:pPr>
            <a:r>
              <a:rPr lang="it-IT" sz="2000" dirty="0">
                <a:solidFill>
                  <a:srgbClr val="1A1A1A"/>
                </a:solidFill>
              </a:rPr>
              <a:t>Prestazioni GPU garantite</a:t>
            </a:r>
          </a:p>
          <a:p>
            <a:pPr marL="60325" marR="0" lvl="0" indent="-231775" algn="l" defTabSz="932742" rtl="0" eaLnBrk="1" fontAlgn="t" latinLnBrk="0" hangingPunct="1">
              <a:lnSpc>
                <a:spcPct val="100000"/>
              </a:lnSpc>
              <a:spcBef>
                <a:spcPts val="1224"/>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API compatibility (DirectX 12, OpenGL)</a:t>
            </a:r>
          </a:p>
          <a:p>
            <a:pPr marL="60325" marR="0" lvl="0" indent="-231775" algn="l" defTabSz="932742" rtl="0" eaLnBrk="1" fontAlgn="t" latinLnBrk="0" hangingPunct="1">
              <a:lnSpc>
                <a:spcPct val="100000"/>
              </a:lnSpc>
              <a:spcBef>
                <a:spcPts val="1224"/>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Si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sta</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investendo</a:t>
            </a:r>
            <a:r>
              <a:rPr kumimoji="0" lang="en-US" sz="2000" b="0" i="0" u="none" strike="noStrike" kern="1200" cap="none" spc="0" normalizeH="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sui </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GPU-P drivers per VDI e RDSH</a:t>
            </a:r>
          </a:p>
        </p:txBody>
      </p:sp>
      <p:sp>
        <p:nvSpPr>
          <p:cNvPr id="4" name="Text Placeholder 10">
            <a:extLst>
              <a:ext uri="{FF2B5EF4-FFF2-40B4-BE49-F238E27FC236}">
                <a16:creationId xmlns:a16="http://schemas.microsoft.com/office/drawing/2014/main" id="{43B8CC8F-0E54-44F6-8EF1-022B65880DD2}"/>
              </a:ext>
            </a:extLst>
          </p:cNvPr>
          <p:cNvSpPr txBox="1">
            <a:spLocks/>
          </p:cNvSpPr>
          <p:nvPr/>
        </p:nvSpPr>
        <p:spPr>
          <a:xfrm>
            <a:off x="6721742" y="2215373"/>
            <a:ext cx="5212080" cy="4278094"/>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Char char=""/>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27038"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2pPr>
            <a:lvl3pPr marL="639763" marR="0" indent="-1889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28675"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4pPr>
            <a:lvl5pPr marL="102393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t" latinLnBrk="0" hangingPunct="1">
              <a:lnSpc>
                <a:spcPct val="100000"/>
              </a:lnSpc>
              <a:spcBef>
                <a:spcPts val="1224"/>
              </a:spcBef>
              <a:spcAft>
                <a:spcPts val="0"/>
              </a:spcAft>
              <a:buClr>
                <a:srgbClr val="1A1A1A"/>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RemoteFX </a:t>
            </a:r>
            <a:r>
              <a:rPr kumimoji="0" lang="en-US" sz="28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vGPU</a:t>
            </a:r>
            <a:r>
              <a:rPr kumimoji="0" lang="en-US" sz="28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p>
          <a:p>
            <a:pPr marL="60325" marR="0" lvl="0" indent="-231775" algn="l" defTabSz="932742" rtl="0" eaLnBrk="1" fontAlgn="t" latinLnBrk="0" hangingPunct="1">
              <a:lnSpc>
                <a:spcPct val="100000"/>
              </a:lnSpc>
              <a:spcBef>
                <a:spcPts val="1224"/>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Deprecata</a:t>
            </a:r>
            <a:r>
              <a:rPr kumimoji="0" lang="en-US" sz="2000" b="0" i="0" u="none" strike="noStrike" kern="1200" cap="none" spc="0" normalizeH="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in WS2019</a:t>
            </a:r>
          </a:p>
          <a:p>
            <a:pPr marL="60325" marR="0" lvl="0" indent="-231775" algn="l" defTabSz="932742" rtl="0" eaLnBrk="1" fontAlgn="t" latinLnBrk="0" hangingPunct="1">
              <a:lnSpc>
                <a:spcPct val="100000"/>
              </a:lnSpc>
              <a:spcBef>
                <a:spcPts val="1224"/>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Nuove</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installazione</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di OS non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possono</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condividere</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RemoteFX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vGPUs</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con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nuove</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VM Hyper-V</a:t>
            </a:r>
          </a:p>
          <a:p>
            <a:pPr marL="60325" marR="0" lvl="0" indent="-231775" algn="l" defTabSz="932742" rtl="0" eaLnBrk="1" fontAlgn="t" latinLnBrk="0" hangingPunct="1">
              <a:lnSpc>
                <a:spcPct val="100000"/>
              </a:lnSpc>
              <a:spcBef>
                <a:spcPts val="1224"/>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L’upgrade</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dell’OS</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presenta</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un warning se RemoteFX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vGPU</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è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abilitato</a:t>
            </a: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60325" marR="0" lvl="0" indent="-231775" algn="l" defTabSz="932742" rtl="0" eaLnBrk="1" fontAlgn="t" latinLnBrk="0" hangingPunct="1">
              <a:lnSpc>
                <a:spcPct val="100000"/>
              </a:lnSpc>
              <a:spcBef>
                <a:spcPts val="1224"/>
              </a:spcBef>
              <a:spcAft>
                <a:spcPts val="0"/>
              </a:spcAft>
              <a:buClr>
                <a:srgbClr val="1A1A1A"/>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Se</a:t>
            </a:r>
            <a:r>
              <a:rPr kumimoji="0" lang="en-US" sz="2000" b="0" i="0" u="none" strike="noStrike" kern="1200" cap="none" spc="0" normalizeH="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una</a:t>
            </a:r>
            <a:r>
              <a:rPr kumimoji="0" lang="en-US" sz="2000" b="0" i="0" u="none" strike="noStrike" kern="1200" cap="none" spc="0" normalizeH="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VM ha Re</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moteFX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vGPU</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abilitate</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continueranno</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funzionare</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dopo</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l’upgrade</a:t>
            </a:r>
            <a:endPar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60325" marR="0" lvl="0" indent="-231775" algn="l" defTabSz="932742" rtl="0" eaLnBrk="1" fontAlgn="t" latinLnBrk="0" hangingPunct="1">
              <a:lnSpc>
                <a:spcPct val="100000"/>
              </a:lnSpc>
              <a:spcBef>
                <a:spcPts val="1224"/>
              </a:spcBef>
              <a:spcAft>
                <a:spcPts val="0"/>
              </a:spcAft>
              <a:buClr>
                <a:srgbClr val="1A1A1A"/>
              </a:buClr>
              <a:buSzPct val="90000"/>
              <a:buFont typeface="Wingdings" panose="05000000000000000000" pitchFamily="2" charset="2"/>
              <a:buChar char=""/>
              <a:tabLst/>
              <a:defRPr/>
            </a:pPr>
            <a:r>
              <a:rPr lang="en-US" sz="2000" dirty="0">
                <a:solidFill>
                  <a:srgbClr val="1A1A1A"/>
                </a:solidFill>
              </a:rPr>
              <a:t>E’ </a:t>
            </a:r>
            <a:r>
              <a:rPr lang="en-US" sz="2000" dirty="0" err="1">
                <a:solidFill>
                  <a:srgbClr val="1A1A1A"/>
                </a:solidFill>
              </a:rPr>
              <a:t>possibile</a:t>
            </a:r>
            <a:r>
              <a:rPr lang="en-US" sz="2000" dirty="0">
                <a:solidFill>
                  <a:srgbClr val="1A1A1A"/>
                </a:solidFill>
              </a:rPr>
              <a:t> </a:t>
            </a:r>
            <a:r>
              <a:rPr lang="en-US" sz="2000" dirty="0" err="1">
                <a:solidFill>
                  <a:srgbClr val="1A1A1A"/>
                </a:solidFill>
              </a:rPr>
              <a:t>rimuovere</a:t>
            </a:r>
            <a:r>
              <a:rPr lang="en-US" sz="2000" dirty="0">
                <a:solidFill>
                  <a:srgbClr val="1A1A1A"/>
                </a:solidFill>
              </a:rPr>
              <a:t> </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RemoteFX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vGPU</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dopo</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err="1">
                <a:ln>
                  <a:noFill/>
                </a:ln>
                <a:solidFill>
                  <a:srgbClr val="1A1A1A"/>
                </a:solidFill>
                <a:effectLst/>
                <a:uLnTx/>
                <a:uFillTx/>
                <a:latin typeface="Segoe UI Semilight" panose="020B0402040204020203" pitchFamily="34" charset="0"/>
                <a:ea typeface="+mn-ea"/>
                <a:cs typeface="Segoe UI Semilight" panose="020B0402040204020203" pitchFamily="34" charset="0"/>
              </a:rPr>
              <a:t>l’upgrade</a:t>
            </a:r>
            <a:r>
              <a:rPr kumimoji="0" lang="en-US" sz="20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 a WS2019</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6540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fade">
                                      <p:cBhvr>
                                        <p:cTn id="36" dur="500"/>
                                        <p:tgtEl>
                                          <p:spTgt spid="4">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A4E22055-C1B6-4070-87CB-E108E9EF7A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43" y="5332453"/>
            <a:ext cx="2131872" cy="1333978"/>
          </a:xfrm>
          <a:prstGeom prst="rect">
            <a:avLst/>
          </a:prstGeom>
        </p:spPr>
      </p:pic>
      <p:pic>
        <p:nvPicPr>
          <p:cNvPr id="6" name="Immagine 5">
            <a:extLst>
              <a:ext uri="{FF2B5EF4-FFF2-40B4-BE49-F238E27FC236}">
                <a16:creationId xmlns:a16="http://schemas.microsoft.com/office/drawing/2014/main" id="{DFAF1AA8-D2D1-4A7F-BD18-583D0BF8F1CC}"/>
              </a:ext>
            </a:extLst>
          </p:cNvPr>
          <p:cNvPicPr>
            <a:picLocks noChangeAspect="1"/>
          </p:cNvPicPr>
          <p:nvPr/>
        </p:nvPicPr>
        <p:blipFill>
          <a:blip r:embed="rId4"/>
          <a:stretch>
            <a:fillRect/>
          </a:stretch>
        </p:blipFill>
        <p:spPr>
          <a:xfrm>
            <a:off x="6391886" y="1263352"/>
            <a:ext cx="4676000" cy="1292053"/>
          </a:xfrm>
          <a:prstGeom prst="rect">
            <a:avLst/>
          </a:prstGeom>
        </p:spPr>
      </p:pic>
      <p:pic>
        <p:nvPicPr>
          <p:cNvPr id="7" name="Immagine 6">
            <a:extLst>
              <a:ext uri="{FF2B5EF4-FFF2-40B4-BE49-F238E27FC236}">
                <a16:creationId xmlns:a16="http://schemas.microsoft.com/office/drawing/2014/main" id="{158318CE-F394-4E8C-A25A-EAAEAD367C1B}"/>
              </a:ext>
            </a:extLst>
          </p:cNvPr>
          <p:cNvPicPr>
            <a:picLocks noChangeAspect="1"/>
          </p:cNvPicPr>
          <p:nvPr/>
        </p:nvPicPr>
        <p:blipFill>
          <a:blip r:embed="rId5"/>
          <a:stretch>
            <a:fillRect/>
          </a:stretch>
        </p:blipFill>
        <p:spPr>
          <a:xfrm>
            <a:off x="1270000" y="1263351"/>
            <a:ext cx="4676000" cy="1292053"/>
          </a:xfrm>
          <a:prstGeom prst="rect">
            <a:avLst/>
          </a:prstGeom>
        </p:spPr>
      </p:pic>
      <p:pic>
        <p:nvPicPr>
          <p:cNvPr id="9" name="Immagine 8" descr="Immagine che contiene disegnando&#10;&#10;Descrizione generata automaticamente">
            <a:extLst>
              <a:ext uri="{FF2B5EF4-FFF2-40B4-BE49-F238E27FC236}">
                <a16:creationId xmlns:a16="http://schemas.microsoft.com/office/drawing/2014/main" id="{683C44A8-FB29-4B08-9E36-403C8D7D1877}"/>
              </a:ext>
            </a:extLst>
          </p:cNvPr>
          <p:cNvPicPr>
            <a:picLocks noChangeAspect="1"/>
          </p:cNvPicPr>
          <p:nvPr/>
        </p:nvPicPr>
        <p:blipFill rotWithShape="1">
          <a:blip r:embed="rId6">
            <a:extLst>
              <a:ext uri="{28A0092B-C50C-407E-A947-70E740481C1C}">
                <a14:useLocalDpi xmlns:a14="http://schemas.microsoft.com/office/drawing/2010/main" val="0"/>
              </a:ext>
            </a:extLst>
          </a:blip>
          <a:srcRect l="21863" t="10244" r="24853" b="11804"/>
          <a:stretch/>
        </p:blipFill>
        <p:spPr>
          <a:xfrm>
            <a:off x="2606982" y="2777762"/>
            <a:ext cx="2382764" cy="963209"/>
          </a:xfrm>
          <a:prstGeom prst="rect">
            <a:avLst/>
          </a:prstGeom>
        </p:spPr>
      </p:pic>
      <p:pic>
        <p:nvPicPr>
          <p:cNvPr id="11" name="Immagine 10" descr="Immagine che contiene disegnando&#10;&#10;Descrizione generata automaticamente">
            <a:extLst>
              <a:ext uri="{FF2B5EF4-FFF2-40B4-BE49-F238E27FC236}">
                <a16:creationId xmlns:a16="http://schemas.microsoft.com/office/drawing/2014/main" id="{984EBC8D-ED26-4E3D-9C57-AD6CCADC16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4164" y="2687477"/>
            <a:ext cx="4244397" cy="1172794"/>
          </a:xfrm>
          <a:prstGeom prst="rect">
            <a:avLst/>
          </a:prstGeom>
        </p:spPr>
      </p:pic>
      <p:pic>
        <p:nvPicPr>
          <p:cNvPr id="13" name="Immagine 12" descr="Immagine che contiene disegnando&#10;&#10;Descrizione generata automaticamente">
            <a:extLst>
              <a:ext uri="{FF2B5EF4-FFF2-40B4-BE49-F238E27FC236}">
                <a16:creationId xmlns:a16="http://schemas.microsoft.com/office/drawing/2014/main" id="{61529616-5DBB-4767-B1E9-0C73B982AC24}"/>
              </a:ext>
            </a:extLst>
          </p:cNvPr>
          <p:cNvPicPr>
            <a:picLocks noChangeAspect="1"/>
          </p:cNvPicPr>
          <p:nvPr/>
        </p:nvPicPr>
        <p:blipFill rotWithShape="1">
          <a:blip r:embed="rId8">
            <a:extLst>
              <a:ext uri="{28A0092B-C50C-407E-A947-70E740481C1C}">
                <a14:useLocalDpi xmlns:a14="http://schemas.microsoft.com/office/drawing/2010/main" val="0"/>
              </a:ext>
            </a:extLst>
          </a:blip>
          <a:srcRect l="8524" t="16706" r="7409" b="9136"/>
          <a:stretch/>
        </p:blipFill>
        <p:spPr>
          <a:xfrm>
            <a:off x="2504751" y="4082629"/>
            <a:ext cx="2677887" cy="652724"/>
          </a:xfrm>
          <a:prstGeom prst="rect">
            <a:avLst/>
          </a:prstGeom>
        </p:spPr>
      </p:pic>
      <p:pic>
        <p:nvPicPr>
          <p:cNvPr id="15" name="Immagine 14" descr="Immagine che contiene disegnando&#10;&#10;Descrizione generata automaticamente">
            <a:extLst>
              <a:ext uri="{FF2B5EF4-FFF2-40B4-BE49-F238E27FC236}">
                <a16:creationId xmlns:a16="http://schemas.microsoft.com/office/drawing/2014/main" id="{55C8A8BD-DA61-4144-8767-D3DCD199259A}"/>
              </a:ext>
            </a:extLst>
          </p:cNvPr>
          <p:cNvPicPr>
            <a:picLocks noChangeAspect="1"/>
          </p:cNvPicPr>
          <p:nvPr/>
        </p:nvPicPr>
        <p:blipFill rotWithShape="1">
          <a:blip r:embed="rId9">
            <a:extLst>
              <a:ext uri="{28A0092B-C50C-407E-A947-70E740481C1C}">
                <a14:useLocalDpi xmlns:a14="http://schemas.microsoft.com/office/drawing/2010/main" val="0"/>
              </a:ext>
            </a:extLst>
          </a:blip>
          <a:srcRect l="11445" r="11211"/>
          <a:stretch/>
        </p:blipFill>
        <p:spPr>
          <a:xfrm>
            <a:off x="6753891" y="3951693"/>
            <a:ext cx="3282737" cy="1172793"/>
          </a:xfrm>
          <a:prstGeom prst="rect">
            <a:avLst/>
          </a:prstGeom>
        </p:spPr>
      </p:pic>
      <p:pic>
        <p:nvPicPr>
          <p:cNvPr id="17" name="Immagine 16" descr="Immagine che contiene disegnando&#10;&#10;Descrizione generata automaticamente">
            <a:extLst>
              <a:ext uri="{FF2B5EF4-FFF2-40B4-BE49-F238E27FC236}">
                <a16:creationId xmlns:a16="http://schemas.microsoft.com/office/drawing/2014/main" id="{5626CD05-C307-4F2B-BC8C-9BEEF7DC285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04751" y="5332453"/>
            <a:ext cx="3485899" cy="963209"/>
          </a:xfrm>
          <a:prstGeom prst="rect">
            <a:avLst/>
          </a:prstGeom>
        </p:spPr>
      </p:pic>
      <p:pic>
        <p:nvPicPr>
          <p:cNvPr id="19" name="Immagine 18" descr="Immagine che contiene disegnando&#10;&#10;Descrizione generata automaticamente">
            <a:extLst>
              <a:ext uri="{FF2B5EF4-FFF2-40B4-BE49-F238E27FC236}">
                <a16:creationId xmlns:a16="http://schemas.microsoft.com/office/drawing/2014/main" id="{BF12EB81-4430-4334-9FCD-FB98E12D7F19}"/>
              </a:ext>
            </a:extLst>
          </p:cNvPr>
          <p:cNvPicPr>
            <a:picLocks noChangeAspect="1"/>
          </p:cNvPicPr>
          <p:nvPr/>
        </p:nvPicPr>
        <p:blipFill rotWithShape="1">
          <a:blip r:embed="rId11">
            <a:extLst>
              <a:ext uri="{28A0092B-C50C-407E-A947-70E740481C1C}">
                <a14:useLocalDpi xmlns:a14="http://schemas.microsoft.com/office/drawing/2010/main" val="0"/>
              </a:ext>
            </a:extLst>
          </a:blip>
          <a:srcRect l="17123" r="14453"/>
          <a:stretch/>
        </p:blipFill>
        <p:spPr>
          <a:xfrm>
            <a:off x="7199051" y="5378936"/>
            <a:ext cx="2488198" cy="1004800"/>
          </a:xfrm>
          <a:prstGeom prst="rect">
            <a:avLst/>
          </a:prstGeom>
        </p:spPr>
      </p:pic>
      <p:sp>
        <p:nvSpPr>
          <p:cNvPr id="20" name="Titolo 1">
            <a:extLst>
              <a:ext uri="{FF2B5EF4-FFF2-40B4-BE49-F238E27FC236}">
                <a16:creationId xmlns:a16="http://schemas.microsoft.com/office/drawing/2014/main" id="{803AEB15-7638-47E2-9497-EF9BCC013BAE}"/>
              </a:ext>
            </a:extLst>
          </p:cNvPr>
          <p:cNvSpPr txBox="1">
            <a:spLocks/>
          </p:cNvSpPr>
          <p:nvPr/>
        </p:nvSpPr>
        <p:spPr>
          <a:xfrm>
            <a:off x="581192" y="702156"/>
            <a:ext cx="11029616" cy="539415"/>
          </a:xfrm>
          <a:prstGeom prst="rect">
            <a:avLst/>
          </a:prstGeom>
        </p:spPr>
        <p:txBody>
          <a:bodyPr/>
          <a:lst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SPONSOR</a:t>
            </a:r>
          </a:p>
        </p:txBody>
      </p:sp>
    </p:spTree>
    <p:extLst>
      <p:ext uri="{BB962C8B-B14F-4D97-AF65-F5344CB8AC3E}">
        <p14:creationId xmlns:p14="http://schemas.microsoft.com/office/powerpoint/2010/main" val="2408198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24BFCF-F2BE-485C-BB55-7496B012F342}"/>
              </a:ext>
            </a:extLst>
          </p:cNvPr>
          <p:cNvSpPr>
            <a:spLocks noGrp="1"/>
          </p:cNvSpPr>
          <p:nvPr>
            <p:ph type="title"/>
          </p:nvPr>
        </p:nvSpPr>
        <p:spPr/>
        <p:txBody>
          <a:bodyPr/>
          <a:lstStyle/>
          <a:p>
            <a:r>
              <a:rPr lang="it-IT" dirty="0"/>
              <a:t>Miglioramenti a video e grafica</a:t>
            </a:r>
          </a:p>
        </p:txBody>
      </p:sp>
      <p:sp>
        <p:nvSpPr>
          <p:cNvPr id="3" name="Text Placeholder 8">
            <a:extLst>
              <a:ext uri="{FF2B5EF4-FFF2-40B4-BE49-F238E27FC236}">
                <a16:creationId xmlns:a16="http://schemas.microsoft.com/office/drawing/2014/main" id="{25AC0934-EF82-45AC-9CD9-0D0EEA2641A3}"/>
              </a:ext>
            </a:extLst>
          </p:cNvPr>
          <p:cNvSpPr txBox="1">
            <a:spLocks/>
          </p:cNvSpPr>
          <p:nvPr/>
        </p:nvSpPr>
        <p:spPr>
          <a:xfrm>
            <a:off x="575894" y="1941142"/>
            <a:ext cx="11018520" cy="249914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Il Video playback </a:t>
            </a: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usa</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sempre</a:t>
            </a:r>
            <a:r>
              <a:rPr kumimoji="0" lang="en-US" sz="2800" b="0" i="0" u="none" strike="noStrike" kern="1200" cap="none" spc="0" normalizeH="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2800" b="0" i="0" u="none" strike="noStrike" kern="1200" cap="none" spc="0" normalizeH="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l’accelerazione</a:t>
            </a:r>
            <a:r>
              <a:rPr kumimoji="0" lang="en-US" sz="2800" b="0" i="0" u="none" strike="noStrike" kern="1200" cap="none" spc="0" normalizeH="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hardware</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Quando</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lang="en-US" dirty="0" err="1">
                <a:gradFill>
                  <a:gsLst>
                    <a:gs pos="1250">
                      <a:srgbClr val="1A1A1A"/>
                    </a:gs>
                    <a:gs pos="100000">
                      <a:srgbClr val="1A1A1A"/>
                    </a:gs>
                  </a:gsLst>
                  <a:lin ang="5400000" scaled="0"/>
                </a:gradFill>
              </a:rPr>
              <a:t>si</a:t>
            </a:r>
            <a:r>
              <a:rPr lang="en-US" dirty="0">
                <a:gradFill>
                  <a:gsLst>
                    <a:gs pos="1250">
                      <a:srgbClr val="1A1A1A"/>
                    </a:gs>
                    <a:gs pos="100000">
                      <a:srgbClr val="1A1A1A"/>
                    </a:gs>
                  </a:gsLst>
                  <a:lin ang="5400000" scaled="0"/>
                </a:gradFill>
              </a:rPr>
              <a:t> </a:t>
            </a:r>
            <a:r>
              <a:rPr lang="en-US" dirty="0" err="1">
                <a:gradFill>
                  <a:gsLst>
                    <a:gs pos="1250">
                      <a:srgbClr val="1A1A1A"/>
                    </a:gs>
                    <a:gs pos="100000">
                      <a:srgbClr val="1A1A1A"/>
                    </a:gs>
                  </a:gsLst>
                  <a:lin ang="5400000" scaled="0"/>
                </a:gradFill>
              </a:rPr>
              <a:t>sposta</a:t>
            </a:r>
            <a:r>
              <a:rPr lang="en-US" dirty="0">
                <a:gradFill>
                  <a:gsLst>
                    <a:gs pos="1250">
                      <a:srgbClr val="1A1A1A"/>
                    </a:gs>
                    <a:gs pos="100000">
                      <a:srgbClr val="1A1A1A"/>
                    </a:gs>
                  </a:gsLst>
                  <a:lin ang="5400000" scaled="0"/>
                </a:gradFill>
              </a:rPr>
              <a:t> la </a:t>
            </a:r>
            <a:r>
              <a:rPr lang="en-US" dirty="0" err="1">
                <a:gradFill>
                  <a:gsLst>
                    <a:gs pos="1250">
                      <a:srgbClr val="1A1A1A"/>
                    </a:gs>
                    <a:gs pos="100000">
                      <a:srgbClr val="1A1A1A"/>
                    </a:gs>
                  </a:gsLst>
                  <a:lin ang="5400000" scaled="0"/>
                </a:gradFill>
              </a:rPr>
              <a:t>finestra</a:t>
            </a:r>
            <a:r>
              <a:rPr lang="en-US" dirty="0">
                <a:gradFill>
                  <a:gsLst>
                    <a:gs pos="1250">
                      <a:srgbClr val="1A1A1A"/>
                    </a:gs>
                    <a:gs pos="100000">
                      <a:srgbClr val="1A1A1A"/>
                    </a:gs>
                  </a:gsLst>
                  <a:lin ang="5400000" scaled="0"/>
                </a:gradFill>
              </a:rPr>
              <a:t> </a:t>
            </a:r>
            <a:r>
              <a:rPr lang="en-US" dirty="0" err="1">
                <a:gradFill>
                  <a:gsLst>
                    <a:gs pos="1250">
                      <a:srgbClr val="1A1A1A"/>
                    </a:gs>
                    <a:gs pos="100000">
                      <a:srgbClr val="1A1A1A"/>
                    </a:gs>
                  </a:gsLst>
                  <a:lin ang="5400000" scaled="0"/>
                </a:gradFill>
              </a:rPr>
              <a:t>viene</a:t>
            </a:r>
            <a:r>
              <a:rPr lang="en-US" dirty="0">
                <a:gradFill>
                  <a:gsLst>
                    <a:gs pos="1250">
                      <a:srgbClr val="1A1A1A"/>
                    </a:gs>
                    <a:gs pos="100000">
                      <a:srgbClr val="1A1A1A"/>
                    </a:gs>
                  </a:gsLst>
                  <a:lin ang="5400000" scaled="0"/>
                </a:gradFill>
              </a:rPr>
              <a:t> </a:t>
            </a:r>
            <a:r>
              <a:rPr lang="en-US" dirty="0" err="1">
                <a:gradFill>
                  <a:gsLst>
                    <a:gs pos="1250">
                      <a:srgbClr val="1A1A1A"/>
                    </a:gs>
                    <a:gs pos="100000">
                      <a:srgbClr val="1A1A1A"/>
                    </a:gs>
                  </a:gsLst>
                  <a:lin ang="5400000" scaled="0"/>
                </a:gradFill>
              </a:rPr>
              <a:t>utilizzato</a:t>
            </a:r>
            <a:r>
              <a:rPr lang="en-US" dirty="0">
                <a:gradFill>
                  <a:gsLst>
                    <a:gs pos="1250">
                      <a:srgbClr val="1A1A1A"/>
                    </a:gs>
                    <a:gs pos="100000">
                      <a:srgbClr val="1A1A1A"/>
                    </a:gs>
                  </a:gsLst>
                  <a:lin ang="5400000" scaled="0"/>
                </a:gradFill>
              </a:rPr>
              <a:t> lo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Smooth playback</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4K </a:t>
            </a: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downsampling</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aphicFrame>
        <p:nvGraphicFramePr>
          <p:cNvPr id="4" name="Chart 9">
            <a:extLst>
              <a:ext uri="{FF2B5EF4-FFF2-40B4-BE49-F238E27FC236}">
                <a16:creationId xmlns:a16="http://schemas.microsoft.com/office/drawing/2014/main" id="{D446DD08-DDE1-4ADC-808A-487EB4DCA86F}"/>
              </a:ext>
            </a:extLst>
          </p:cNvPr>
          <p:cNvGraphicFramePr>
            <a:graphicFrameLocks/>
          </p:cNvGraphicFramePr>
          <p:nvPr>
            <p:extLst>
              <p:ext uri="{D42A27DB-BD31-4B8C-83A1-F6EECF244321}">
                <p14:modId xmlns:p14="http://schemas.microsoft.com/office/powerpoint/2010/main" val="1430000220"/>
              </p:ext>
            </p:extLst>
          </p:nvPr>
        </p:nvGraphicFramePr>
        <p:xfrm>
          <a:off x="1820388" y="4634256"/>
          <a:ext cx="3378200" cy="21945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10">
            <a:extLst>
              <a:ext uri="{FF2B5EF4-FFF2-40B4-BE49-F238E27FC236}">
                <a16:creationId xmlns:a16="http://schemas.microsoft.com/office/drawing/2014/main" id="{4BB7DCD9-F534-4260-9D53-53A8A18884E6}"/>
              </a:ext>
            </a:extLst>
          </p:cNvPr>
          <p:cNvGraphicFramePr>
            <a:graphicFrameLocks/>
          </p:cNvGraphicFramePr>
          <p:nvPr>
            <p:extLst>
              <p:ext uri="{D42A27DB-BD31-4B8C-83A1-F6EECF244321}">
                <p14:modId xmlns:p14="http://schemas.microsoft.com/office/powerpoint/2010/main" val="614772051"/>
              </p:ext>
            </p:extLst>
          </p:nvPr>
        </p:nvGraphicFramePr>
        <p:xfrm>
          <a:off x="6306701" y="4634256"/>
          <a:ext cx="3378200" cy="21945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3848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614082D-AF01-4998-A3B8-FE85230E9274}"/>
              </a:ext>
            </a:extLst>
          </p:cNvPr>
          <p:cNvSpPr>
            <a:spLocks noGrp="1"/>
          </p:cNvSpPr>
          <p:nvPr>
            <p:ph type="ctrTitle"/>
          </p:nvPr>
        </p:nvSpPr>
        <p:spPr/>
        <p:txBody>
          <a:bodyPr/>
          <a:lstStyle/>
          <a:p>
            <a:r>
              <a:rPr lang="it-IT" dirty="0"/>
              <a:t>DEMO: DDA (Discrete Device </a:t>
            </a:r>
            <a:r>
              <a:rPr lang="it-IT" dirty="0" err="1"/>
              <a:t>Assignment</a:t>
            </a:r>
            <a:r>
              <a:rPr lang="it-IT" dirty="0"/>
              <a:t>)</a:t>
            </a:r>
          </a:p>
        </p:txBody>
      </p:sp>
      <p:sp>
        <p:nvSpPr>
          <p:cNvPr id="4" name="Segnaposto testo 3">
            <a:extLst>
              <a:ext uri="{FF2B5EF4-FFF2-40B4-BE49-F238E27FC236}">
                <a16:creationId xmlns:a16="http://schemas.microsoft.com/office/drawing/2014/main" id="{8F1D7224-50D8-41C4-8FFB-EAB04C8A662A}"/>
              </a:ext>
            </a:extLst>
          </p:cNvPr>
          <p:cNvSpPr>
            <a:spLocks noGrp="1"/>
          </p:cNvSpPr>
          <p:nvPr>
            <p:ph type="subTitle" idx="1"/>
          </p:nvPr>
        </p:nvSpPr>
        <p:spPr/>
        <p:txBody>
          <a:bodyPr/>
          <a:lstStyle/>
          <a:p>
            <a:r>
              <a:rPr lang="en-US" dirty="0"/>
              <a:t>What's new in Remote Desktop Services on Windows Server 2019</a:t>
            </a:r>
          </a:p>
        </p:txBody>
      </p:sp>
    </p:spTree>
    <p:extLst>
      <p:ext uri="{BB962C8B-B14F-4D97-AF65-F5344CB8AC3E}">
        <p14:creationId xmlns:p14="http://schemas.microsoft.com/office/powerpoint/2010/main" val="1124546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75B94A-15BD-4A1C-BC13-68DD81BE8644}"/>
              </a:ext>
            </a:extLst>
          </p:cNvPr>
          <p:cNvSpPr>
            <a:spLocks noGrp="1"/>
          </p:cNvSpPr>
          <p:nvPr>
            <p:ph type="title"/>
          </p:nvPr>
        </p:nvSpPr>
        <p:spPr>
          <a:xfrm>
            <a:off x="575894" y="729658"/>
            <a:ext cx="11029616" cy="988332"/>
          </a:xfrm>
        </p:spPr>
        <p:txBody>
          <a:bodyPr/>
          <a:lstStyle/>
          <a:p>
            <a:r>
              <a:rPr lang="it-IT" dirty="0"/>
              <a:t>DEMO DDA: 1 - identificazione del Device GPU</a:t>
            </a:r>
          </a:p>
        </p:txBody>
      </p:sp>
      <p:pic>
        <p:nvPicPr>
          <p:cNvPr id="4" name="Immagine 3">
            <a:extLst>
              <a:ext uri="{FF2B5EF4-FFF2-40B4-BE49-F238E27FC236}">
                <a16:creationId xmlns:a16="http://schemas.microsoft.com/office/drawing/2014/main" id="{F2904C94-DA8E-403F-9926-9ACA65FDB921}"/>
              </a:ext>
            </a:extLst>
          </p:cNvPr>
          <p:cNvPicPr>
            <a:picLocks noChangeAspect="1"/>
          </p:cNvPicPr>
          <p:nvPr/>
        </p:nvPicPr>
        <p:blipFill>
          <a:blip r:embed="rId3"/>
          <a:stretch>
            <a:fillRect/>
          </a:stretch>
        </p:blipFill>
        <p:spPr>
          <a:xfrm>
            <a:off x="336000" y="3304189"/>
            <a:ext cx="11160000" cy="2570828"/>
          </a:xfrm>
          <a:prstGeom prst="rect">
            <a:avLst/>
          </a:prstGeom>
        </p:spPr>
      </p:pic>
      <p:sp>
        <p:nvSpPr>
          <p:cNvPr id="6" name="Rectangle 32">
            <a:extLst>
              <a:ext uri="{FF2B5EF4-FFF2-40B4-BE49-F238E27FC236}">
                <a16:creationId xmlns:a16="http://schemas.microsoft.com/office/drawing/2014/main" id="{8F7A9AD7-03F6-4EB1-B8EF-36924A712144}"/>
              </a:ext>
            </a:extLst>
          </p:cNvPr>
          <p:cNvSpPr>
            <a:spLocks noChangeArrowheads="1"/>
          </p:cNvSpPr>
          <p:nvPr/>
        </p:nvSpPr>
        <p:spPr bwMode="auto">
          <a:xfrm>
            <a:off x="335999" y="2367279"/>
            <a:ext cx="11160000" cy="741681"/>
          </a:xfrm>
          <a:prstGeom prst="rect">
            <a:avLst/>
          </a:prstGeom>
          <a:solidFill>
            <a:srgbClr val="002060"/>
          </a:solidFill>
          <a:ln w="9525" algn="ctr">
            <a:noFill/>
            <a:miter lim="800000"/>
            <a:headEnd/>
            <a:tailEnd/>
          </a:ln>
        </p:spPr>
        <p:txBody>
          <a:bodyPr lIns="179238" tIns="143391" rIns="179238" bIns="143391" anchor="ctr" anchorCtr="0"/>
          <a:lstStyle/>
          <a:p>
            <a:r>
              <a:rPr lang="it-IT" dirty="0">
                <a:solidFill>
                  <a:schemeClr val="bg1"/>
                </a:solidFill>
                <a:latin typeface="Corbel" panose="020B0503020204020204" pitchFamily="34" charset="0"/>
              </a:rPr>
              <a:t>$</a:t>
            </a:r>
            <a:r>
              <a:rPr lang="it-IT" dirty="0" err="1">
                <a:solidFill>
                  <a:schemeClr val="bg1"/>
                </a:solidFill>
                <a:latin typeface="Corbel" panose="020B0503020204020204" pitchFamily="34" charset="0"/>
              </a:rPr>
              <a:t>GpuDevice</a:t>
            </a:r>
            <a:r>
              <a:rPr lang="it-IT" dirty="0">
                <a:solidFill>
                  <a:schemeClr val="bg1"/>
                </a:solidFill>
                <a:latin typeface="Corbel" panose="020B0503020204020204" pitchFamily="34" charset="0"/>
              </a:rPr>
              <a:t> = </a:t>
            </a:r>
            <a:r>
              <a:rPr lang="it-IT" dirty="0" err="1">
                <a:solidFill>
                  <a:schemeClr val="bg1"/>
                </a:solidFill>
                <a:latin typeface="Corbel" panose="020B0503020204020204" pitchFamily="34" charset="0"/>
              </a:rPr>
              <a:t>Get-PnpDevice</a:t>
            </a:r>
            <a:r>
              <a:rPr lang="it-IT" dirty="0">
                <a:solidFill>
                  <a:schemeClr val="bg1"/>
                </a:solidFill>
                <a:latin typeface="Corbel" panose="020B0503020204020204" pitchFamily="34" charset="0"/>
              </a:rPr>
              <a:t> | </a:t>
            </a:r>
            <a:r>
              <a:rPr lang="it-IT" dirty="0" err="1">
                <a:solidFill>
                  <a:schemeClr val="bg1"/>
                </a:solidFill>
                <a:latin typeface="Corbel" panose="020B0503020204020204" pitchFamily="34" charset="0"/>
              </a:rPr>
              <a:t>Where</a:t>
            </a:r>
            <a:r>
              <a:rPr lang="it-IT" dirty="0">
                <a:solidFill>
                  <a:schemeClr val="bg1"/>
                </a:solidFill>
                <a:latin typeface="Corbel" panose="020B0503020204020204" pitchFamily="34" charset="0"/>
              </a:rPr>
              <a:t>-Object {$_.</a:t>
            </a:r>
            <a:r>
              <a:rPr lang="it-IT" dirty="0" err="1">
                <a:solidFill>
                  <a:schemeClr val="bg1"/>
                </a:solidFill>
                <a:latin typeface="Corbel" panose="020B0503020204020204" pitchFamily="34" charset="0"/>
              </a:rPr>
              <a:t>Present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eq</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true</a:t>
            </a:r>
            <a:r>
              <a:rPr lang="it-IT" dirty="0">
                <a:solidFill>
                  <a:schemeClr val="bg1"/>
                </a:solidFill>
                <a:latin typeface="Corbel" panose="020B0503020204020204" pitchFamily="34" charset="0"/>
              </a:rPr>
              <a:t>} | </a:t>
            </a:r>
            <a:r>
              <a:rPr lang="it-IT" dirty="0" err="1">
                <a:solidFill>
                  <a:schemeClr val="bg1"/>
                </a:solidFill>
                <a:latin typeface="Corbel" panose="020B0503020204020204" pitchFamily="34" charset="0"/>
              </a:rPr>
              <a:t>Where</a:t>
            </a:r>
            <a:r>
              <a:rPr lang="it-IT" dirty="0">
                <a:solidFill>
                  <a:schemeClr val="bg1"/>
                </a:solidFill>
                <a:latin typeface="Corbel" panose="020B0503020204020204" pitchFamily="34" charset="0"/>
              </a:rPr>
              <a:t>-Object {$_.Class -</a:t>
            </a:r>
            <a:r>
              <a:rPr lang="it-IT" dirty="0" err="1">
                <a:solidFill>
                  <a:schemeClr val="bg1"/>
                </a:solidFill>
                <a:latin typeface="Corbel" panose="020B0503020204020204" pitchFamily="34" charset="0"/>
              </a:rPr>
              <a:t>eq</a:t>
            </a:r>
            <a:r>
              <a:rPr lang="it-IT" dirty="0">
                <a:solidFill>
                  <a:schemeClr val="bg1"/>
                </a:solidFill>
                <a:latin typeface="Corbel" panose="020B0503020204020204" pitchFamily="34" charset="0"/>
              </a:rPr>
              <a:t> "Display"}</a:t>
            </a:r>
          </a:p>
          <a:p>
            <a:r>
              <a:rPr lang="it-IT" dirty="0">
                <a:solidFill>
                  <a:schemeClr val="bg1"/>
                </a:solidFill>
                <a:latin typeface="Corbel" panose="020B0503020204020204" pitchFamily="34" charset="0"/>
              </a:rPr>
              <a:t>$</a:t>
            </a:r>
            <a:r>
              <a:rPr lang="it-IT" dirty="0" err="1">
                <a:solidFill>
                  <a:schemeClr val="bg1"/>
                </a:solidFill>
                <a:latin typeface="Corbel" panose="020B0503020204020204" pitchFamily="34" charset="0"/>
              </a:rPr>
              <a:t>GpuDevice</a:t>
            </a:r>
            <a:endParaRPr lang="it-IT" dirty="0">
              <a:solidFill>
                <a:schemeClr val="bg1"/>
              </a:solidFill>
              <a:latin typeface="Corbel" panose="020B0503020204020204" pitchFamily="34" charset="0"/>
            </a:endParaRPr>
          </a:p>
        </p:txBody>
      </p:sp>
    </p:spTree>
    <p:extLst>
      <p:ext uri="{BB962C8B-B14F-4D97-AF65-F5344CB8AC3E}">
        <p14:creationId xmlns:p14="http://schemas.microsoft.com/office/powerpoint/2010/main" val="408886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9EBE4B-3C72-4BB1-BBF8-C71AECB67CD7}"/>
              </a:ext>
            </a:extLst>
          </p:cNvPr>
          <p:cNvSpPr>
            <a:spLocks noGrp="1"/>
          </p:cNvSpPr>
          <p:nvPr>
            <p:ph type="title"/>
          </p:nvPr>
        </p:nvSpPr>
        <p:spPr/>
        <p:txBody>
          <a:bodyPr/>
          <a:lstStyle/>
          <a:p>
            <a:r>
              <a:rPr lang="it-IT" dirty="0"/>
              <a:t>DEMO DDA: 2 - Disabilitazione della GPU</a:t>
            </a:r>
          </a:p>
        </p:txBody>
      </p:sp>
      <p:pic>
        <p:nvPicPr>
          <p:cNvPr id="3" name="Immagine 2">
            <a:extLst>
              <a:ext uri="{FF2B5EF4-FFF2-40B4-BE49-F238E27FC236}">
                <a16:creationId xmlns:a16="http://schemas.microsoft.com/office/drawing/2014/main" id="{73681C1E-3937-4A9C-B3E1-6232004FA608}"/>
              </a:ext>
            </a:extLst>
          </p:cNvPr>
          <p:cNvPicPr>
            <a:picLocks noChangeAspect="1"/>
          </p:cNvPicPr>
          <p:nvPr/>
        </p:nvPicPr>
        <p:blipFill>
          <a:blip r:embed="rId3"/>
          <a:stretch>
            <a:fillRect/>
          </a:stretch>
        </p:blipFill>
        <p:spPr>
          <a:xfrm>
            <a:off x="479025" y="2710745"/>
            <a:ext cx="11160000" cy="2539541"/>
          </a:xfrm>
          <a:prstGeom prst="rect">
            <a:avLst/>
          </a:prstGeom>
        </p:spPr>
      </p:pic>
      <p:sp>
        <p:nvSpPr>
          <p:cNvPr id="4" name="Rectangle 32">
            <a:extLst>
              <a:ext uri="{FF2B5EF4-FFF2-40B4-BE49-F238E27FC236}">
                <a16:creationId xmlns:a16="http://schemas.microsoft.com/office/drawing/2014/main" id="{7C101B3C-712A-4A4D-93BA-101813ADDD5C}"/>
              </a:ext>
            </a:extLst>
          </p:cNvPr>
          <p:cNvSpPr>
            <a:spLocks noChangeArrowheads="1"/>
          </p:cNvSpPr>
          <p:nvPr/>
        </p:nvSpPr>
        <p:spPr bwMode="auto">
          <a:xfrm>
            <a:off x="479025" y="1843527"/>
            <a:ext cx="11160000" cy="741681"/>
          </a:xfrm>
          <a:prstGeom prst="rect">
            <a:avLst/>
          </a:prstGeom>
          <a:solidFill>
            <a:srgbClr val="002060"/>
          </a:solidFill>
          <a:ln w="9525" algn="ctr">
            <a:noFill/>
            <a:miter lim="800000"/>
            <a:headEnd/>
            <a:tailEnd/>
          </a:ln>
        </p:spPr>
        <p:txBody>
          <a:bodyPr lIns="179238" tIns="143391" rIns="179238" bIns="143391" anchor="ctr" anchorCtr="0"/>
          <a:lstStyle/>
          <a:p>
            <a:r>
              <a:rPr lang="it-IT" dirty="0" err="1">
                <a:solidFill>
                  <a:schemeClr val="bg1"/>
                </a:solidFill>
                <a:latin typeface="Corbel" panose="020B0503020204020204" pitchFamily="34" charset="0"/>
              </a:rPr>
              <a:t>Disable-PnpDevice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InstanceId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GpuDevice</a:t>
            </a:r>
            <a:r>
              <a:rPr lang="it-IT" dirty="0">
                <a:solidFill>
                  <a:schemeClr val="bg1"/>
                </a:solidFill>
                <a:latin typeface="Corbel" panose="020B0503020204020204" pitchFamily="34" charset="0"/>
              </a:rPr>
              <a:t>[1].</a:t>
            </a:r>
            <a:r>
              <a:rPr lang="it-IT" dirty="0" err="1">
                <a:solidFill>
                  <a:schemeClr val="bg1"/>
                </a:solidFill>
                <a:latin typeface="Corbel" panose="020B0503020204020204" pitchFamily="34" charset="0"/>
              </a:rPr>
              <a:t>InstanceId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Confirm</a:t>
            </a:r>
            <a:r>
              <a:rPr lang="it-IT" dirty="0">
                <a:solidFill>
                  <a:schemeClr val="bg1"/>
                </a:solidFill>
                <a:latin typeface="Corbel" panose="020B0503020204020204" pitchFamily="34" charset="0"/>
              </a:rPr>
              <a:t>:$false</a:t>
            </a:r>
          </a:p>
        </p:txBody>
      </p:sp>
      <p:sp>
        <p:nvSpPr>
          <p:cNvPr id="5" name="Rectangle 32">
            <a:extLst>
              <a:ext uri="{FF2B5EF4-FFF2-40B4-BE49-F238E27FC236}">
                <a16:creationId xmlns:a16="http://schemas.microsoft.com/office/drawing/2014/main" id="{9F642CFA-7F04-424C-8177-F42661D4D550}"/>
              </a:ext>
            </a:extLst>
          </p:cNvPr>
          <p:cNvSpPr>
            <a:spLocks noChangeArrowheads="1"/>
          </p:cNvSpPr>
          <p:nvPr/>
        </p:nvSpPr>
        <p:spPr bwMode="auto">
          <a:xfrm>
            <a:off x="479024" y="5386661"/>
            <a:ext cx="11160000" cy="741681"/>
          </a:xfrm>
          <a:prstGeom prst="rect">
            <a:avLst/>
          </a:prstGeom>
          <a:solidFill>
            <a:srgbClr val="002060"/>
          </a:solidFill>
          <a:ln w="9525" algn="ctr">
            <a:noFill/>
            <a:miter lim="800000"/>
            <a:headEnd/>
            <a:tailEnd/>
          </a:ln>
        </p:spPr>
        <p:txBody>
          <a:bodyPr lIns="179238" tIns="143391" rIns="179238" bIns="143391" anchor="ctr" anchorCtr="0"/>
          <a:lstStyle/>
          <a:p>
            <a:r>
              <a:rPr lang="it-IT" dirty="0">
                <a:solidFill>
                  <a:schemeClr val="bg1"/>
                </a:solidFill>
                <a:latin typeface="Corbel" panose="020B0503020204020204" pitchFamily="34" charset="0"/>
              </a:rPr>
              <a:t>$</a:t>
            </a:r>
            <a:r>
              <a:rPr lang="it-IT" dirty="0" err="1">
                <a:solidFill>
                  <a:schemeClr val="bg1"/>
                </a:solidFill>
                <a:latin typeface="Corbel" panose="020B0503020204020204" pitchFamily="34" charset="0"/>
              </a:rPr>
              <a:t>GpuDevice</a:t>
            </a:r>
            <a:r>
              <a:rPr lang="it-IT" dirty="0">
                <a:solidFill>
                  <a:schemeClr val="bg1"/>
                </a:solidFill>
                <a:latin typeface="Corbel" panose="020B0503020204020204" pitchFamily="34" charset="0"/>
              </a:rPr>
              <a:t> = </a:t>
            </a:r>
            <a:r>
              <a:rPr lang="it-IT" dirty="0" err="1">
                <a:solidFill>
                  <a:schemeClr val="bg1"/>
                </a:solidFill>
                <a:latin typeface="Corbel" panose="020B0503020204020204" pitchFamily="34" charset="0"/>
              </a:rPr>
              <a:t>Get-PnpDevice</a:t>
            </a:r>
            <a:r>
              <a:rPr lang="it-IT" dirty="0">
                <a:solidFill>
                  <a:schemeClr val="bg1"/>
                </a:solidFill>
                <a:latin typeface="Corbel" panose="020B0503020204020204" pitchFamily="34" charset="0"/>
              </a:rPr>
              <a:t> | </a:t>
            </a:r>
            <a:r>
              <a:rPr lang="it-IT" dirty="0" err="1">
                <a:solidFill>
                  <a:schemeClr val="bg1"/>
                </a:solidFill>
                <a:latin typeface="Corbel" panose="020B0503020204020204" pitchFamily="34" charset="0"/>
              </a:rPr>
              <a:t>Where</a:t>
            </a:r>
            <a:r>
              <a:rPr lang="it-IT" dirty="0">
                <a:solidFill>
                  <a:schemeClr val="bg1"/>
                </a:solidFill>
                <a:latin typeface="Corbel" panose="020B0503020204020204" pitchFamily="34" charset="0"/>
              </a:rPr>
              <a:t>-Object {$_.</a:t>
            </a:r>
            <a:r>
              <a:rPr lang="it-IT" dirty="0" err="1">
                <a:solidFill>
                  <a:schemeClr val="bg1"/>
                </a:solidFill>
                <a:latin typeface="Corbel" panose="020B0503020204020204" pitchFamily="34" charset="0"/>
              </a:rPr>
              <a:t>Present</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eq</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true</a:t>
            </a:r>
            <a:r>
              <a:rPr lang="it-IT" dirty="0">
                <a:solidFill>
                  <a:schemeClr val="bg1"/>
                </a:solidFill>
                <a:latin typeface="Corbel" panose="020B0503020204020204" pitchFamily="34" charset="0"/>
              </a:rPr>
              <a:t>} | </a:t>
            </a:r>
            <a:r>
              <a:rPr lang="it-IT" dirty="0" err="1">
                <a:solidFill>
                  <a:schemeClr val="bg1"/>
                </a:solidFill>
                <a:latin typeface="Corbel" panose="020B0503020204020204" pitchFamily="34" charset="0"/>
              </a:rPr>
              <a:t>Where</a:t>
            </a:r>
            <a:r>
              <a:rPr lang="it-IT" dirty="0">
                <a:solidFill>
                  <a:schemeClr val="bg1"/>
                </a:solidFill>
                <a:latin typeface="Corbel" panose="020B0503020204020204" pitchFamily="34" charset="0"/>
              </a:rPr>
              <a:t>-Object {$_.Class -</a:t>
            </a:r>
            <a:r>
              <a:rPr lang="it-IT" dirty="0" err="1">
                <a:solidFill>
                  <a:schemeClr val="bg1"/>
                </a:solidFill>
                <a:latin typeface="Corbel" panose="020B0503020204020204" pitchFamily="34" charset="0"/>
              </a:rPr>
              <a:t>eq</a:t>
            </a:r>
            <a:r>
              <a:rPr lang="it-IT" dirty="0">
                <a:solidFill>
                  <a:schemeClr val="bg1"/>
                </a:solidFill>
                <a:latin typeface="Corbel" panose="020B0503020204020204" pitchFamily="34" charset="0"/>
              </a:rPr>
              <a:t> "Display"}</a:t>
            </a:r>
          </a:p>
          <a:p>
            <a:r>
              <a:rPr lang="it-IT" dirty="0">
                <a:solidFill>
                  <a:schemeClr val="bg1"/>
                </a:solidFill>
                <a:latin typeface="Corbel" panose="020B0503020204020204" pitchFamily="34" charset="0"/>
              </a:rPr>
              <a:t>$</a:t>
            </a:r>
            <a:r>
              <a:rPr lang="it-IT" dirty="0" err="1">
                <a:solidFill>
                  <a:schemeClr val="bg1"/>
                </a:solidFill>
                <a:latin typeface="Corbel" panose="020B0503020204020204" pitchFamily="34" charset="0"/>
              </a:rPr>
              <a:t>GpuDevice</a:t>
            </a:r>
            <a:endParaRPr lang="it-IT" dirty="0">
              <a:solidFill>
                <a:schemeClr val="bg1"/>
              </a:solidFill>
              <a:latin typeface="Corbel" panose="020B0503020204020204" pitchFamily="34" charset="0"/>
            </a:endParaRPr>
          </a:p>
        </p:txBody>
      </p:sp>
    </p:spTree>
    <p:extLst>
      <p:ext uri="{BB962C8B-B14F-4D97-AF65-F5344CB8AC3E}">
        <p14:creationId xmlns:p14="http://schemas.microsoft.com/office/powerpoint/2010/main" val="1337987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DBFF93-B1BC-4A29-945F-7EA19A91B0AD}"/>
              </a:ext>
            </a:extLst>
          </p:cNvPr>
          <p:cNvSpPr>
            <a:spLocks noGrp="1"/>
          </p:cNvSpPr>
          <p:nvPr>
            <p:ph type="title"/>
          </p:nvPr>
        </p:nvSpPr>
        <p:spPr/>
        <p:txBody>
          <a:bodyPr/>
          <a:lstStyle/>
          <a:p>
            <a:r>
              <a:rPr lang="it-IT" dirty="0"/>
              <a:t>DEMO DDA: 3 - Verifica dal Device Manager </a:t>
            </a:r>
          </a:p>
        </p:txBody>
      </p:sp>
      <p:pic>
        <p:nvPicPr>
          <p:cNvPr id="3" name="Immagine 2">
            <a:extLst>
              <a:ext uri="{FF2B5EF4-FFF2-40B4-BE49-F238E27FC236}">
                <a16:creationId xmlns:a16="http://schemas.microsoft.com/office/drawing/2014/main" id="{373E1838-BC71-4D78-B7F1-A3AC1BA21FBB}"/>
              </a:ext>
            </a:extLst>
          </p:cNvPr>
          <p:cNvPicPr>
            <a:picLocks noChangeAspect="1"/>
          </p:cNvPicPr>
          <p:nvPr/>
        </p:nvPicPr>
        <p:blipFill>
          <a:blip r:embed="rId3"/>
          <a:stretch>
            <a:fillRect/>
          </a:stretch>
        </p:blipFill>
        <p:spPr>
          <a:xfrm>
            <a:off x="2397511" y="1839951"/>
            <a:ext cx="6556941" cy="4797762"/>
          </a:xfrm>
          <a:prstGeom prst="rect">
            <a:avLst/>
          </a:prstGeom>
        </p:spPr>
      </p:pic>
    </p:spTree>
    <p:extLst>
      <p:ext uri="{BB962C8B-B14F-4D97-AF65-F5344CB8AC3E}">
        <p14:creationId xmlns:p14="http://schemas.microsoft.com/office/powerpoint/2010/main" val="1701369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E76E36-DAD4-4DE7-8472-DBEC862E31AD}"/>
              </a:ext>
            </a:extLst>
          </p:cNvPr>
          <p:cNvSpPr>
            <a:spLocks noGrp="1"/>
          </p:cNvSpPr>
          <p:nvPr>
            <p:ph type="title"/>
          </p:nvPr>
        </p:nvSpPr>
        <p:spPr/>
        <p:txBody>
          <a:bodyPr/>
          <a:lstStyle/>
          <a:p>
            <a:r>
              <a:rPr lang="it-IT" dirty="0"/>
              <a:t>DEMO DDA: 4 - Rimozione della GPU dall’Host</a:t>
            </a:r>
          </a:p>
        </p:txBody>
      </p:sp>
      <p:pic>
        <p:nvPicPr>
          <p:cNvPr id="3" name="Immagine 2">
            <a:extLst>
              <a:ext uri="{FF2B5EF4-FFF2-40B4-BE49-F238E27FC236}">
                <a16:creationId xmlns:a16="http://schemas.microsoft.com/office/drawing/2014/main" id="{CDB9EB3E-EC50-4C54-A4DA-81B1400E832B}"/>
              </a:ext>
            </a:extLst>
          </p:cNvPr>
          <p:cNvPicPr>
            <a:picLocks noChangeAspect="1"/>
          </p:cNvPicPr>
          <p:nvPr/>
        </p:nvPicPr>
        <p:blipFill>
          <a:blip r:embed="rId3"/>
          <a:stretch>
            <a:fillRect/>
          </a:stretch>
        </p:blipFill>
        <p:spPr>
          <a:xfrm>
            <a:off x="4355828" y="3404396"/>
            <a:ext cx="3476625" cy="2286000"/>
          </a:xfrm>
          <a:prstGeom prst="rect">
            <a:avLst/>
          </a:prstGeom>
        </p:spPr>
      </p:pic>
      <p:sp>
        <p:nvSpPr>
          <p:cNvPr id="4" name="Rectangle 32">
            <a:extLst>
              <a:ext uri="{FF2B5EF4-FFF2-40B4-BE49-F238E27FC236}">
                <a16:creationId xmlns:a16="http://schemas.microsoft.com/office/drawing/2014/main" id="{1D54D806-E83B-4D39-9A59-297821A26C50}"/>
              </a:ext>
            </a:extLst>
          </p:cNvPr>
          <p:cNvSpPr>
            <a:spLocks noChangeArrowheads="1"/>
          </p:cNvSpPr>
          <p:nvPr/>
        </p:nvSpPr>
        <p:spPr bwMode="auto">
          <a:xfrm>
            <a:off x="504022" y="2033081"/>
            <a:ext cx="11160000" cy="1255978"/>
          </a:xfrm>
          <a:prstGeom prst="rect">
            <a:avLst/>
          </a:prstGeom>
          <a:solidFill>
            <a:srgbClr val="002060"/>
          </a:solidFill>
          <a:ln w="9525" algn="ctr">
            <a:noFill/>
            <a:miter lim="800000"/>
            <a:headEnd/>
            <a:tailEnd/>
          </a:ln>
        </p:spPr>
        <p:txBody>
          <a:bodyPr lIns="179238" tIns="143391" rIns="179238" bIns="143391" anchor="ctr" anchorCtr="0"/>
          <a:lstStyle/>
          <a:p>
            <a:r>
              <a:rPr lang="it-IT" dirty="0">
                <a:solidFill>
                  <a:schemeClr val="bg1"/>
                </a:solidFill>
                <a:latin typeface="Corbel" panose="020B0503020204020204" pitchFamily="34" charset="0"/>
              </a:rPr>
              <a:t>$</a:t>
            </a:r>
            <a:r>
              <a:rPr lang="it-IT" dirty="0" err="1">
                <a:solidFill>
                  <a:schemeClr val="bg1"/>
                </a:solidFill>
                <a:latin typeface="Corbel" panose="020B0503020204020204" pitchFamily="34" charset="0"/>
              </a:rPr>
              <a:t>locationpath</a:t>
            </a:r>
            <a:r>
              <a:rPr lang="it-IT" dirty="0">
                <a:solidFill>
                  <a:schemeClr val="bg1"/>
                </a:solidFill>
                <a:latin typeface="Corbel" panose="020B0503020204020204" pitchFamily="34" charset="0"/>
              </a:rPr>
              <a:t> = ($</a:t>
            </a:r>
            <a:r>
              <a:rPr lang="it-IT" dirty="0" err="1">
                <a:solidFill>
                  <a:schemeClr val="bg1"/>
                </a:solidFill>
                <a:latin typeface="Corbel" panose="020B0503020204020204" pitchFamily="34" charset="0"/>
              </a:rPr>
              <a:t>GpuDevice</a:t>
            </a:r>
            <a:r>
              <a:rPr lang="it-IT" dirty="0">
                <a:solidFill>
                  <a:schemeClr val="bg1"/>
                </a:solidFill>
                <a:latin typeface="Corbel" panose="020B0503020204020204" pitchFamily="34" charset="0"/>
              </a:rPr>
              <a:t>[1] | </a:t>
            </a:r>
            <a:r>
              <a:rPr lang="it-IT" dirty="0" err="1">
                <a:solidFill>
                  <a:schemeClr val="bg1"/>
                </a:solidFill>
                <a:latin typeface="Corbel" panose="020B0503020204020204" pitchFamily="34" charset="0"/>
              </a:rPr>
              <a:t>Get-PnpDeviceProperty</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DEVPKEY_Device_LocationPaths</a:t>
            </a:r>
            <a:r>
              <a:rPr lang="it-IT" dirty="0">
                <a:solidFill>
                  <a:schemeClr val="bg1"/>
                </a:solidFill>
                <a:latin typeface="Corbel" panose="020B0503020204020204" pitchFamily="34" charset="0"/>
              </a:rPr>
              <a:t>).data[0]</a:t>
            </a:r>
          </a:p>
          <a:p>
            <a:r>
              <a:rPr lang="it-IT" dirty="0">
                <a:solidFill>
                  <a:schemeClr val="bg1"/>
                </a:solidFill>
                <a:latin typeface="Corbel" panose="020B0503020204020204" pitchFamily="34" charset="0"/>
              </a:rPr>
              <a:t>$</a:t>
            </a:r>
            <a:r>
              <a:rPr lang="it-IT" dirty="0" err="1">
                <a:solidFill>
                  <a:schemeClr val="bg1"/>
                </a:solidFill>
                <a:latin typeface="Corbel" panose="020B0503020204020204" pitchFamily="34" charset="0"/>
              </a:rPr>
              <a:t>locationpath</a:t>
            </a:r>
            <a:endParaRPr lang="it-IT" dirty="0">
              <a:solidFill>
                <a:schemeClr val="bg1"/>
              </a:solidFill>
              <a:latin typeface="Corbel" panose="020B0503020204020204" pitchFamily="34" charset="0"/>
            </a:endParaRPr>
          </a:p>
          <a:p>
            <a:endParaRPr lang="it-IT" dirty="0">
              <a:solidFill>
                <a:schemeClr val="bg1"/>
              </a:solidFill>
              <a:latin typeface="Corbel" panose="020B0503020204020204" pitchFamily="34" charset="0"/>
            </a:endParaRPr>
          </a:p>
          <a:p>
            <a:r>
              <a:rPr lang="it-IT" dirty="0" err="1">
                <a:solidFill>
                  <a:schemeClr val="bg1"/>
                </a:solidFill>
                <a:latin typeface="Corbel" panose="020B0503020204020204" pitchFamily="34" charset="0"/>
              </a:rPr>
              <a:t>Dismount-VmHostAssignableDevice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locationpath</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locationpath</a:t>
            </a:r>
            <a:r>
              <a:rPr lang="it-IT" dirty="0">
                <a:solidFill>
                  <a:schemeClr val="bg1"/>
                </a:solidFill>
                <a:latin typeface="Corbel" panose="020B0503020204020204" pitchFamily="34" charset="0"/>
              </a:rPr>
              <a:t> –force</a:t>
            </a:r>
          </a:p>
        </p:txBody>
      </p:sp>
      <p:sp>
        <p:nvSpPr>
          <p:cNvPr id="5" name="CasellaDiTesto 4">
            <a:extLst>
              <a:ext uri="{FF2B5EF4-FFF2-40B4-BE49-F238E27FC236}">
                <a16:creationId xmlns:a16="http://schemas.microsoft.com/office/drawing/2014/main" id="{4DC02512-5D76-4BCC-9893-AFA4F4655E68}"/>
              </a:ext>
            </a:extLst>
          </p:cNvPr>
          <p:cNvSpPr txBox="1"/>
          <p:nvPr/>
        </p:nvSpPr>
        <p:spPr>
          <a:xfrm>
            <a:off x="434898" y="6166624"/>
            <a:ext cx="8935459" cy="369332"/>
          </a:xfrm>
          <a:prstGeom prst="rect">
            <a:avLst/>
          </a:prstGeom>
          <a:noFill/>
        </p:spPr>
        <p:txBody>
          <a:bodyPr wrap="none" rtlCol="0">
            <a:spAutoFit/>
          </a:bodyPr>
          <a:lstStyle/>
          <a:p>
            <a:r>
              <a:rPr lang="it-IT" i="1" dirty="0"/>
              <a:t>N.B. Impostare l’azione di spegnimento della VM su «Spegni» (di default è su «salva»)</a:t>
            </a:r>
          </a:p>
        </p:txBody>
      </p:sp>
    </p:spTree>
    <p:extLst>
      <p:ext uri="{BB962C8B-B14F-4D97-AF65-F5344CB8AC3E}">
        <p14:creationId xmlns:p14="http://schemas.microsoft.com/office/powerpoint/2010/main" val="163995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2EB0-0015-4547-A85E-30627867C36B}"/>
              </a:ext>
            </a:extLst>
          </p:cNvPr>
          <p:cNvSpPr>
            <a:spLocks noGrp="1"/>
          </p:cNvSpPr>
          <p:nvPr>
            <p:ph type="title"/>
          </p:nvPr>
        </p:nvSpPr>
        <p:spPr/>
        <p:txBody>
          <a:bodyPr/>
          <a:lstStyle/>
          <a:p>
            <a:r>
              <a:rPr lang="it-IT" dirty="0"/>
              <a:t>DEMO DDA: 5 - Rimozione della GPU dall’Host</a:t>
            </a:r>
          </a:p>
        </p:txBody>
      </p:sp>
      <p:pic>
        <p:nvPicPr>
          <p:cNvPr id="3" name="Immagine 2">
            <a:extLst>
              <a:ext uri="{FF2B5EF4-FFF2-40B4-BE49-F238E27FC236}">
                <a16:creationId xmlns:a16="http://schemas.microsoft.com/office/drawing/2014/main" id="{2C841117-FB58-4D55-8371-3EEB302B5EF5}"/>
              </a:ext>
            </a:extLst>
          </p:cNvPr>
          <p:cNvPicPr>
            <a:picLocks noChangeAspect="1"/>
          </p:cNvPicPr>
          <p:nvPr/>
        </p:nvPicPr>
        <p:blipFill>
          <a:blip r:embed="rId3"/>
          <a:stretch>
            <a:fillRect/>
          </a:stretch>
        </p:blipFill>
        <p:spPr>
          <a:xfrm>
            <a:off x="510702" y="3429000"/>
            <a:ext cx="11160000" cy="3046848"/>
          </a:xfrm>
          <a:prstGeom prst="rect">
            <a:avLst/>
          </a:prstGeom>
        </p:spPr>
      </p:pic>
      <p:sp>
        <p:nvSpPr>
          <p:cNvPr id="4" name="Rectangle 32">
            <a:extLst>
              <a:ext uri="{FF2B5EF4-FFF2-40B4-BE49-F238E27FC236}">
                <a16:creationId xmlns:a16="http://schemas.microsoft.com/office/drawing/2014/main" id="{8B84E24C-6B65-4979-91EC-EFFD617E7008}"/>
              </a:ext>
            </a:extLst>
          </p:cNvPr>
          <p:cNvSpPr>
            <a:spLocks noChangeArrowheads="1"/>
          </p:cNvSpPr>
          <p:nvPr/>
        </p:nvSpPr>
        <p:spPr bwMode="auto">
          <a:xfrm>
            <a:off x="510702" y="2265223"/>
            <a:ext cx="11160000" cy="741681"/>
          </a:xfrm>
          <a:prstGeom prst="rect">
            <a:avLst/>
          </a:prstGeom>
          <a:solidFill>
            <a:srgbClr val="002060"/>
          </a:solidFill>
          <a:ln w="9525" algn="ctr">
            <a:noFill/>
            <a:miter lim="800000"/>
            <a:headEnd/>
            <a:tailEnd/>
          </a:ln>
        </p:spPr>
        <p:txBody>
          <a:bodyPr lIns="179238" tIns="143391" rIns="179238" bIns="143391" anchor="ctr" anchorCtr="0"/>
          <a:lstStyle/>
          <a:p>
            <a:r>
              <a:rPr lang="it-IT" dirty="0" err="1">
                <a:solidFill>
                  <a:schemeClr val="bg1"/>
                </a:solidFill>
                <a:latin typeface="Corbel" panose="020B0503020204020204" pitchFamily="34" charset="0"/>
              </a:rPr>
              <a:t>Disable-PnpDevice</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InstanceId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GpuDevice</a:t>
            </a:r>
            <a:r>
              <a:rPr lang="it-IT" dirty="0">
                <a:solidFill>
                  <a:schemeClr val="bg1"/>
                </a:solidFill>
                <a:latin typeface="Corbel" panose="020B0503020204020204" pitchFamily="34" charset="0"/>
              </a:rPr>
              <a:t>[1].</a:t>
            </a:r>
            <a:r>
              <a:rPr lang="it-IT" dirty="0" err="1">
                <a:solidFill>
                  <a:schemeClr val="bg1"/>
                </a:solidFill>
                <a:latin typeface="Corbel" panose="020B0503020204020204" pitchFamily="34" charset="0"/>
              </a:rPr>
              <a:t>InstanceId</a:t>
            </a:r>
            <a:r>
              <a:rPr lang="it-IT" dirty="0">
                <a:solidFill>
                  <a:schemeClr val="bg1"/>
                </a:solidFill>
                <a:latin typeface="Corbel" panose="020B0503020204020204" pitchFamily="34" charset="0"/>
              </a:rPr>
              <a:t> -</a:t>
            </a:r>
            <a:r>
              <a:rPr lang="it-IT" dirty="0" err="1">
                <a:solidFill>
                  <a:schemeClr val="bg1"/>
                </a:solidFill>
                <a:latin typeface="Corbel" panose="020B0503020204020204" pitchFamily="34" charset="0"/>
              </a:rPr>
              <a:t>Confirm</a:t>
            </a:r>
            <a:r>
              <a:rPr lang="it-IT" dirty="0">
                <a:solidFill>
                  <a:schemeClr val="bg1"/>
                </a:solidFill>
                <a:latin typeface="Corbel" panose="020B0503020204020204" pitchFamily="34" charset="0"/>
              </a:rPr>
              <a:t>:$false</a:t>
            </a:r>
          </a:p>
        </p:txBody>
      </p:sp>
    </p:spTree>
    <p:extLst>
      <p:ext uri="{BB962C8B-B14F-4D97-AF65-F5344CB8AC3E}">
        <p14:creationId xmlns:p14="http://schemas.microsoft.com/office/powerpoint/2010/main" val="2853963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CCDB4E-A7AE-4D92-854B-D035E00D82C5}"/>
              </a:ext>
            </a:extLst>
          </p:cNvPr>
          <p:cNvSpPr>
            <a:spLocks noGrp="1"/>
          </p:cNvSpPr>
          <p:nvPr>
            <p:ph type="title"/>
          </p:nvPr>
        </p:nvSpPr>
        <p:spPr/>
        <p:txBody>
          <a:bodyPr/>
          <a:lstStyle/>
          <a:p>
            <a:r>
              <a:rPr lang="it-IT" dirty="0"/>
              <a:t>DEMO DDA: 6 - Abilitazione  Lato Guest</a:t>
            </a:r>
          </a:p>
        </p:txBody>
      </p:sp>
      <p:sp>
        <p:nvSpPr>
          <p:cNvPr id="3" name="Rectangle 32">
            <a:extLst>
              <a:ext uri="{FF2B5EF4-FFF2-40B4-BE49-F238E27FC236}">
                <a16:creationId xmlns:a16="http://schemas.microsoft.com/office/drawing/2014/main" id="{9E6E76FF-7529-4BAF-8C85-33E477D9FA77}"/>
              </a:ext>
            </a:extLst>
          </p:cNvPr>
          <p:cNvSpPr>
            <a:spLocks noChangeArrowheads="1"/>
          </p:cNvSpPr>
          <p:nvPr/>
        </p:nvSpPr>
        <p:spPr bwMode="auto">
          <a:xfrm>
            <a:off x="510702" y="2265223"/>
            <a:ext cx="11160000" cy="741681"/>
          </a:xfrm>
          <a:prstGeom prst="rect">
            <a:avLst/>
          </a:prstGeom>
          <a:solidFill>
            <a:srgbClr val="002060"/>
          </a:solidFill>
          <a:ln w="9525" algn="ctr">
            <a:noFill/>
            <a:miter lim="800000"/>
            <a:headEnd/>
            <a:tailEnd/>
          </a:ln>
        </p:spPr>
        <p:txBody>
          <a:bodyPr lIns="179238" tIns="143391" rIns="179238" bIns="143391" anchor="ctr" anchorCtr="0"/>
          <a:lstStyle/>
          <a:p>
            <a:r>
              <a:rPr lang="en-US" dirty="0">
                <a:solidFill>
                  <a:schemeClr val="bg1"/>
                </a:solidFill>
                <a:latin typeface="Corbel" panose="020B0503020204020204" pitchFamily="34" charset="0"/>
              </a:rPr>
              <a:t>Add-</a:t>
            </a:r>
            <a:r>
              <a:rPr lang="en-US" dirty="0" err="1">
                <a:solidFill>
                  <a:schemeClr val="bg1"/>
                </a:solidFill>
                <a:latin typeface="Corbel" panose="020B0503020204020204" pitchFamily="34" charset="0"/>
              </a:rPr>
              <a:t>VMAssignableDevice</a:t>
            </a:r>
            <a:r>
              <a:rPr lang="en-US" dirty="0">
                <a:solidFill>
                  <a:schemeClr val="bg1"/>
                </a:solidFill>
                <a:latin typeface="Corbel" panose="020B0503020204020204" pitchFamily="34" charset="0"/>
              </a:rPr>
              <a:t> -</a:t>
            </a:r>
            <a:r>
              <a:rPr lang="en-US" dirty="0" err="1">
                <a:solidFill>
                  <a:schemeClr val="bg1"/>
                </a:solidFill>
                <a:latin typeface="Corbel" panose="020B0503020204020204" pitchFamily="34" charset="0"/>
              </a:rPr>
              <a:t>locationpath</a:t>
            </a:r>
            <a:r>
              <a:rPr lang="en-US" dirty="0">
                <a:solidFill>
                  <a:schemeClr val="bg1"/>
                </a:solidFill>
                <a:latin typeface="Corbel" panose="020B0503020204020204" pitchFamily="34" charset="0"/>
              </a:rPr>
              <a:t> $</a:t>
            </a:r>
            <a:r>
              <a:rPr lang="en-US" dirty="0" err="1">
                <a:solidFill>
                  <a:schemeClr val="bg1"/>
                </a:solidFill>
                <a:latin typeface="Corbel" panose="020B0503020204020204" pitchFamily="34" charset="0"/>
              </a:rPr>
              <a:t>locationpath</a:t>
            </a:r>
            <a:r>
              <a:rPr lang="en-US" dirty="0">
                <a:solidFill>
                  <a:schemeClr val="bg1"/>
                </a:solidFill>
                <a:latin typeface="Corbel" panose="020B0503020204020204" pitchFamily="34" charset="0"/>
              </a:rPr>
              <a:t> -</a:t>
            </a:r>
            <a:r>
              <a:rPr lang="en-US" dirty="0" err="1">
                <a:solidFill>
                  <a:schemeClr val="bg1"/>
                </a:solidFill>
                <a:latin typeface="Corbel" panose="020B0503020204020204" pitchFamily="34" charset="0"/>
              </a:rPr>
              <a:t>VMname</a:t>
            </a:r>
            <a:r>
              <a:rPr lang="en-US" dirty="0">
                <a:solidFill>
                  <a:schemeClr val="bg1"/>
                </a:solidFill>
                <a:latin typeface="Corbel" panose="020B0503020204020204" pitchFamily="34" charset="0"/>
              </a:rPr>
              <a:t> &lt;</a:t>
            </a:r>
            <a:r>
              <a:rPr lang="en-US" dirty="0" err="1">
                <a:solidFill>
                  <a:schemeClr val="bg1"/>
                </a:solidFill>
                <a:latin typeface="Corbel" panose="020B0503020204020204" pitchFamily="34" charset="0"/>
              </a:rPr>
              <a:t>NomeVMGuest</a:t>
            </a:r>
            <a:r>
              <a:rPr lang="en-US" dirty="0">
                <a:solidFill>
                  <a:schemeClr val="bg1"/>
                </a:solidFill>
                <a:latin typeface="Corbel" panose="020B0503020204020204" pitchFamily="34" charset="0"/>
              </a:rPr>
              <a:t>&gt;</a:t>
            </a:r>
          </a:p>
        </p:txBody>
      </p:sp>
      <p:pic>
        <p:nvPicPr>
          <p:cNvPr id="4" name="Immagine 3">
            <a:extLst>
              <a:ext uri="{FF2B5EF4-FFF2-40B4-BE49-F238E27FC236}">
                <a16:creationId xmlns:a16="http://schemas.microsoft.com/office/drawing/2014/main" id="{5E264FE6-3528-4F90-99DF-C544FFA43DB8}"/>
              </a:ext>
            </a:extLst>
          </p:cNvPr>
          <p:cNvPicPr>
            <a:picLocks noChangeAspect="1"/>
          </p:cNvPicPr>
          <p:nvPr/>
        </p:nvPicPr>
        <p:blipFill>
          <a:blip r:embed="rId3"/>
          <a:stretch>
            <a:fillRect/>
          </a:stretch>
        </p:blipFill>
        <p:spPr>
          <a:xfrm>
            <a:off x="510702" y="3554137"/>
            <a:ext cx="11160000" cy="1702124"/>
          </a:xfrm>
          <a:prstGeom prst="rect">
            <a:avLst/>
          </a:prstGeom>
        </p:spPr>
      </p:pic>
    </p:spTree>
    <p:extLst>
      <p:ext uri="{BB962C8B-B14F-4D97-AF65-F5344CB8AC3E}">
        <p14:creationId xmlns:p14="http://schemas.microsoft.com/office/powerpoint/2010/main" val="1071426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CCDB4E-A7AE-4D92-854B-D035E00D82C5}"/>
              </a:ext>
            </a:extLst>
          </p:cNvPr>
          <p:cNvSpPr>
            <a:spLocks noGrp="1"/>
          </p:cNvSpPr>
          <p:nvPr>
            <p:ph type="title"/>
          </p:nvPr>
        </p:nvSpPr>
        <p:spPr/>
        <p:txBody>
          <a:bodyPr/>
          <a:lstStyle/>
          <a:p>
            <a:r>
              <a:rPr lang="it-IT" dirty="0"/>
              <a:t>DEMO DDA: 7 - Configurazione Lato Guest</a:t>
            </a:r>
          </a:p>
        </p:txBody>
      </p:sp>
      <p:pic>
        <p:nvPicPr>
          <p:cNvPr id="3" name="Immagine 2">
            <a:extLst>
              <a:ext uri="{FF2B5EF4-FFF2-40B4-BE49-F238E27FC236}">
                <a16:creationId xmlns:a16="http://schemas.microsoft.com/office/drawing/2014/main" id="{FC498292-5B3E-41F6-9A9F-9C037A6DFAFD}"/>
              </a:ext>
            </a:extLst>
          </p:cNvPr>
          <p:cNvPicPr>
            <a:picLocks noChangeAspect="1"/>
          </p:cNvPicPr>
          <p:nvPr/>
        </p:nvPicPr>
        <p:blipFill>
          <a:blip r:embed="rId3"/>
          <a:stretch>
            <a:fillRect/>
          </a:stretch>
        </p:blipFill>
        <p:spPr>
          <a:xfrm>
            <a:off x="3390702" y="1717990"/>
            <a:ext cx="5400000" cy="4950566"/>
          </a:xfrm>
          <a:prstGeom prst="rect">
            <a:avLst/>
          </a:prstGeom>
        </p:spPr>
      </p:pic>
    </p:spTree>
    <p:extLst>
      <p:ext uri="{BB962C8B-B14F-4D97-AF65-F5344CB8AC3E}">
        <p14:creationId xmlns:p14="http://schemas.microsoft.com/office/powerpoint/2010/main" val="469871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CCDB4E-A7AE-4D92-854B-D035E00D82C5}"/>
              </a:ext>
            </a:extLst>
          </p:cNvPr>
          <p:cNvSpPr>
            <a:spLocks noGrp="1"/>
          </p:cNvSpPr>
          <p:nvPr>
            <p:ph type="title"/>
          </p:nvPr>
        </p:nvSpPr>
        <p:spPr/>
        <p:txBody>
          <a:bodyPr/>
          <a:lstStyle/>
          <a:p>
            <a:r>
              <a:rPr lang="it-IT" dirty="0"/>
              <a:t>DEMO DDA: 8 - </a:t>
            </a:r>
            <a:r>
              <a:rPr lang="it-IT" dirty="0" err="1"/>
              <a:t>Deallocazione</a:t>
            </a:r>
            <a:r>
              <a:rPr lang="it-IT" dirty="0"/>
              <a:t> GPU da VM guest</a:t>
            </a:r>
          </a:p>
        </p:txBody>
      </p:sp>
      <p:sp>
        <p:nvSpPr>
          <p:cNvPr id="3" name="Rettangolo 2">
            <a:extLst>
              <a:ext uri="{FF2B5EF4-FFF2-40B4-BE49-F238E27FC236}">
                <a16:creationId xmlns:a16="http://schemas.microsoft.com/office/drawing/2014/main" id="{FB5C6E8F-B717-4CEC-829D-0317335A70A9}"/>
              </a:ext>
            </a:extLst>
          </p:cNvPr>
          <p:cNvSpPr/>
          <p:nvPr/>
        </p:nvSpPr>
        <p:spPr>
          <a:xfrm>
            <a:off x="521298" y="1841552"/>
            <a:ext cx="11149404" cy="923330"/>
          </a:xfrm>
          <a:prstGeom prst="rect">
            <a:avLst/>
          </a:prstGeom>
        </p:spPr>
        <p:txBody>
          <a:bodyPr wrap="square">
            <a:spAutoFit/>
          </a:bodyPr>
          <a:lstStyle/>
          <a:p>
            <a:pPr marL="285750" indent="-285750">
              <a:buFont typeface="Arial" panose="020B0604020202020204" pitchFamily="34" charset="0"/>
              <a:buChar char="•"/>
            </a:pPr>
            <a:r>
              <a:rPr lang="it-IT" dirty="0">
                <a:latin typeface="BookMasterGothic-Roman"/>
              </a:rPr>
              <a:t>Spegnimento della VM</a:t>
            </a:r>
            <a:endParaRPr lang="it-IT" dirty="0"/>
          </a:p>
          <a:p>
            <a:pPr marL="285750" indent="-285750">
              <a:buFont typeface="Arial" panose="020B0604020202020204" pitchFamily="34" charset="0"/>
              <a:buChar char="•"/>
            </a:pPr>
            <a:r>
              <a:rPr lang="it-IT" dirty="0">
                <a:latin typeface="BookMasterGothic-Roman"/>
              </a:rPr>
              <a:t> Ricerca del dispositivo </a:t>
            </a:r>
          </a:p>
          <a:p>
            <a:endParaRPr lang="it-IT" dirty="0"/>
          </a:p>
        </p:txBody>
      </p:sp>
      <p:sp>
        <p:nvSpPr>
          <p:cNvPr id="4" name="Rectangle 32">
            <a:extLst>
              <a:ext uri="{FF2B5EF4-FFF2-40B4-BE49-F238E27FC236}">
                <a16:creationId xmlns:a16="http://schemas.microsoft.com/office/drawing/2014/main" id="{5A58097E-44E4-4CF7-89B9-333FC7D8B581}"/>
              </a:ext>
            </a:extLst>
          </p:cNvPr>
          <p:cNvSpPr>
            <a:spLocks noChangeArrowheads="1"/>
          </p:cNvSpPr>
          <p:nvPr/>
        </p:nvSpPr>
        <p:spPr bwMode="auto">
          <a:xfrm>
            <a:off x="510702" y="2687319"/>
            <a:ext cx="11160000" cy="741681"/>
          </a:xfrm>
          <a:prstGeom prst="rect">
            <a:avLst/>
          </a:prstGeom>
          <a:solidFill>
            <a:srgbClr val="002060"/>
          </a:solidFill>
          <a:ln w="9525" algn="ctr">
            <a:noFill/>
            <a:miter lim="800000"/>
            <a:headEnd/>
            <a:tailEnd/>
          </a:ln>
        </p:spPr>
        <p:txBody>
          <a:bodyPr lIns="179238" tIns="143391" rIns="179238" bIns="143391" anchor="ctr" anchorCtr="0"/>
          <a:lstStyle/>
          <a:p>
            <a:r>
              <a:rPr lang="en-US" dirty="0">
                <a:solidFill>
                  <a:schemeClr val="bg1"/>
                </a:solidFill>
                <a:latin typeface="Corbel" panose="020B0503020204020204" pitchFamily="34" charset="0"/>
              </a:rPr>
              <a:t>$</a:t>
            </a:r>
            <a:r>
              <a:rPr lang="en-US" dirty="0" err="1">
                <a:solidFill>
                  <a:schemeClr val="bg1"/>
                </a:solidFill>
                <a:latin typeface="Corbel" panose="020B0503020204020204" pitchFamily="34" charset="0"/>
              </a:rPr>
              <a:t>ppsrch</a:t>
            </a:r>
            <a:r>
              <a:rPr lang="en-US" dirty="0">
                <a:solidFill>
                  <a:schemeClr val="bg1"/>
                </a:solidFill>
                <a:latin typeface="Corbel" panose="020B0503020204020204" pitchFamily="34" charset="0"/>
              </a:rPr>
              <a:t> = Get-</a:t>
            </a:r>
            <a:r>
              <a:rPr lang="en-US" dirty="0" err="1">
                <a:solidFill>
                  <a:schemeClr val="bg1"/>
                </a:solidFill>
                <a:latin typeface="Corbel" panose="020B0503020204020204" pitchFamily="34" charset="0"/>
              </a:rPr>
              <a:t>PnpDevice</a:t>
            </a:r>
            <a:r>
              <a:rPr lang="en-US" dirty="0">
                <a:solidFill>
                  <a:schemeClr val="bg1"/>
                </a:solidFill>
                <a:latin typeface="Corbel" panose="020B0503020204020204" pitchFamily="34" charset="0"/>
              </a:rPr>
              <a:t> | Where-Object {$_.Present -eq $true} | Where-Object {$_.Class -eq "System"}</a:t>
            </a:r>
          </a:p>
          <a:p>
            <a:r>
              <a:rPr lang="en-US" dirty="0">
                <a:solidFill>
                  <a:schemeClr val="bg1"/>
                </a:solidFill>
                <a:latin typeface="Corbel" panose="020B0503020204020204" pitchFamily="34" charset="0"/>
              </a:rPr>
              <a:t>$</a:t>
            </a:r>
            <a:r>
              <a:rPr lang="en-US" dirty="0" err="1">
                <a:solidFill>
                  <a:schemeClr val="bg1"/>
                </a:solidFill>
                <a:latin typeface="Corbel" panose="020B0503020204020204" pitchFamily="34" charset="0"/>
              </a:rPr>
              <a:t>ppsrch</a:t>
            </a:r>
            <a:endParaRPr lang="en-US" dirty="0">
              <a:solidFill>
                <a:schemeClr val="bg1"/>
              </a:solidFill>
              <a:latin typeface="Corbel" panose="020B0503020204020204" pitchFamily="34" charset="0"/>
            </a:endParaRPr>
          </a:p>
        </p:txBody>
      </p:sp>
      <p:pic>
        <p:nvPicPr>
          <p:cNvPr id="5" name="Immagine 4">
            <a:extLst>
              <a:ext uri="{FF2B5EF4-FFF2-40B4-BE49-F238E27FC236}">
                <a16:creationId xmlns:a16="http://schemas.microsoft.com/office/drawing/2014/main" id="{4EC26003-7BB7-4180-8E8C-C68FC280BE6B}"/>
              </a:ext>
            </a:extLst>
          </p:cNvPr>
          <p:cNvPicPr>
            <a:picLocks noChangeAspect="1"/>
          </p:cNvPicPr>
          <p:nvPr/>
        </p:nvPicPr>
        <p:blipFill>
          <a:blip r:embed="rId3"/>
          <a:stretch>
            <a:fillRect/>
          </a:stretch>
        </p:blipFill>
        <p:spPr>
          <a:xfrm>
            <a:off x="510702" y="3728973"/>
            <a:ext cx="11160000" cy="1257261"/>
          </a:xfrm>
          <a:prstGeom prst="rect">
            <a:avLst/>
          </a:prstGeom>
        </p:spPr>
      </p:pic>
    </p:spTree>
    <p:extLst>
      <p:ext uri="{BB962C8B-B14F-4D97-AF65-F5344CB8AC3E}">
        <p14:creationId xmlns:p14="http://schemas.microsoft.com/office/powerpoint/2010/main" val="375200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 grafico 1">
            <a:extLst>
              <a:ext uri="{FF2B5EF4-FFF2-40B4-BE49-F238E27FC236}">
                <a16:creationId xmlns:a16="http://schemas.microsoft.com/office/drawing/2014/main" id="{A4E22055-C1B6-4070-87CB-E108E9EF7A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242846"/>
            <a:ext cx="4179358" cy="2615154"/>
          </a:xfrm>
          <a:prstGeom prst="rect">
            <a:avLst/>
          </a:prstGeom>
        </p:spPr>
      </p:pic>
      <p:sp>
        <p:nvSpPr>
          <p:cNvPr id="3" name="Title 1">
            <a:extLst>
              <a:ext uri="{FF2B5EF4-FFF2-40B4-BE49-F238E27FC236}">
                <a16:creationId xmlns:a16="http://schemas.microsoft.com/office/drawing/2014/main" id="{D008E9E7-2A30-4A98-B526-798612F36BFE}"/>
              </a:ext>
            </a:extLst>
          </p:cNvPr>
          <p:cNvSpPr txBox="1">
            <a:spLocks/>
          </p:cNvSpPr>
          <p:nvPr/>
        </p:nvSpPr>
        <p:spPr>
          <a:xfrm>
            <a:off x="700856" y="1771875"/>
            <a:ext cx="10909952" cy="2045404"/>
          </a:xfrm>
          <a:prstGeom prst="rect">
            <a:avLst/>
          </a:prstGeom>
        </p:spPr>
        <p:txBody>
          <a:bodyPr>
            <a:normAutofit fontScale="97500"/>
          </a:bodyPr>
          <a:lst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accent1"/>
                </a:solidFill>
                <a:latin typeface="Segoe UI" panose="020B0502040204020203" pitchFamily="34" charset="0"/>
                <a:ea typeface="Lato Light" panose="020F0502020204030203" pitchFamily="34" charset="0"/>
                <a:cs typeface="Segoe UI" panose="020B0502040204020203" pitchFamily="34" charset="0"/>
              </a:rPr>
              <a:t>What's new in Remote Desktop Services</a:t>
            </a:r>
            <a:br>
              <a:rPr lang="en-US" b="1" dirty="0">
                <a:solidFill>
                  <a:schemeClr val="accent1"/>
                </a:solidFill>
                <a:latin typeface="Segoe UI" panose="020B0502040204020203" pitchFamily="34" charset="0"/>
                <a:ea typeface="Lato Light" panose="020F0502020204030203" pitchFamily="34" charset="0"/>
                <a:cs typeface="Segoe UI" panose="020B0502040204020203" pitchFamily="34" charset="0"/>
              </a:rPr>
            </a:br>
            <a:r>
              <a:rPr lang="en-US" b="1" dirty="0">
                <a:solidFill>
                  <a:schemeClr val="accent1"/>
                </a:solidFill>
                <a:latin typeface="Segoe UI" panose="020B0502040204020203" pitchFamily="34" charset="0"/>
                <a:ea typeface="Lato Light" panose="020F0502020204030203" pitchFamily="34" charset="0"/>
                <a:cs typeface="Segoe UI" panose="020B0502040204020203" pitchFamily="34" charset="0"/>
              </a:rPr>
              <a:t>on Windows Server 2019</a:t>
            </a:r>
          </a:p>
        </p:txBody>
      </p:sp>
      <p:sp>
        <p:nvSpPr>
          <p:cNvPr id="4" name="TextBox 24">
            <a:extLst>
              <a:ext uri="{FF2B5EF4-FFF2-40B4-BE49-F238E27FC236}">
                <a16:creationId xmlns:a16="http://schemas.microsoft.com/office/drawing/2014/main" id="{76B025DC-8AE3-46AC-9801-CD66533589FA}"/>
              </a:ext>
            </a:extLst>
          </p:cNvPr>
          <p:cNvSpPr txBox="1"/>
          <p:nvPr/>
        </p:nvSpPr>
        <p:spPr>
          <a:xfrm>
            <a:off x="8145327" y="3198855"/>
            <a:ext cx="3592780" cy="1508105"/>
          </a:xfrm>
          <a:prstGeom prst="rect">
            <a:avLst/>
          </a:prstGeom>
          <a:noFill/>
        </p:spPr>
        <p:txBody>
          <a:bodyPr wrap="square" rtlCol="0">
            <a:spAutoFit/>
          </a:bodyPr>
          <a:lstStyle/>
          <a:p>
            <a:r>
              <a:rPr lang="it-IT" sz="3200" dirty="0">
                <a:solidFill>
                  <a:schemeClr val="accent1"/>
                </a:solidFill>
                <a:latin typeface="Segoe UI" panose="020B0502040204020203" pitchFamily="34" charset="0"/>
                <a:cs typeface="Segoe UI" panose="020B0502040204020203" pitchFamily="34" charset="0"/>
              </a:rPr>
              <a:t>Ermanno Goletto Roberto Massa</a:t>
            </a:r>
          </a:p>
          <a:p>
            <a:pPr algn="ctr"/>
            <a:endParaRPr lang="en-US" sz="2800" dirty="0">
              <a:solidFill>
                <a:schemeClr val="accent1"/>
              </a:solidFill>
            </a:endParaRPr>
          </a:p>
        </p:txBody>
      </p:sp>
      <p:pic>
        <p:nvPicPr>
          <p:cNvPr id="5" name="Elemento grafico 4">
            <a:extLst>
              <a:ext uri="{FF2B5EF4-FFF2-40B4-BE49-F238E27FC236}">
                <a16:creationId xmlns:a16="http://schemas.microsoft.com/office/drawing/2014/main" id="{0820930C-ADD7-4957-B74D-215DBED4C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0639" y="6056174"/>
            <a:ext cx="2900168" cy="637246"/>
          </a:xfrm>
          <a:prstGeom prst="rect">
            <a:avLst/>
          </a:prstGeom>
        </p:spPr>
      </p:pic>
    </p:spTree>
    <p:extLst>
      <p:ext uri="{BB962C8B-B14F-4D97-AF65-F5344CB8AC3E}">
        <p14:creationId xmlns:p14="http://schemas.microsoft.com/office/powerpoint/2010/main" val="1323079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CCDB4E-A7AE-4D92-854B-D035E00D82C5}"/>
              </a:ext>
            </a:extLst>
          </p:cNvPr>
          <p:cNvSpPr>
            <a:spLocks noGrp="1"/>
          </p:cNvSpPr>
          <p:nvPr>
            <p:ph type="title"/>
          </p:nvPr>
        </p:nvSpPr>
        <p:spPr/>
        <p:txBody>
          <a:bodyPr/>
          <a:lstStyle/>
          <a:p>
            <a:r>
              <a:rPr lang="it-IT" dirty="0"/>
              <a:t>DEMO DDA: 9 - </a:t>
            </a:r>
            <a:r>
              <a:rPr lang="it-IT" dirty="0" err="1"/>
              <a:t>Deallocazione</a:t>
            </a:r>
            <a:r>
              <a:rPr lang="it-IT" dirty="0"/>
              <a:t> GPU da VM guest</a:t>
            </a:r>
          </a:p>
        </p:txBody>
      </p:sp>
      <p:sp>
        <p:nvSpPr>
          <p:cNvPr id="3" name="Rectangle 32">
            <a:extLst>
              <a:ext uri="{FF2B5EF4-FFF2-40B4-BE49-F238E27FC236}">
                <a16:creationId xmlns:a16="http://schemas.microsoft.com/office/drawing/2014/main" id="{07CE09F9-2747-4E3F-BCA5-821B8FA41FBE}"/>
              </a:ext>
            </a:extLst>
          </p:cNvPr>
          <p:cNvSpPr>
            <a:spLocks noChangeArrowheads="1"/>
          </p:cNvSpPr>
          <p:nvPr/>
        </p:nvSpPr>
        <p:spPr bwMode="auto">
          <a:xfrm>
            <a:off x="510702" y="1994170"/>
            <a:ext cx="11160000" cy="4562273"/>
          </a:xfrm>
          <a:prstGeom prst="rect">
            <a:avLst/>
          </a:prstGeom>
          <a:solidFill>
            <a:srgbClr val="002060"/>
          </a:solidFill>
          <a:ln w="9525" algn="ctr">
            <a:noFill/>
            <a:miter lim="800000"/>
            <a:headEnd/>
            <a:tailEnd/>
          </a:ln>
        </p:spPr>
        <p:txBody>
          <a:bodyPr lIns="179238" tIns="143391" rIns="179238" bIns="143391" anchor="ctr" anchorCtr="0"/>
          <a:lstStyle/>
          <a:p>
            <a:r>
              <a:rPr lang="en-US" dirty="0">
                <a:solidFill>
                  <a:srgbClr val="00B050"/>
                </a:solidFill>
                <a:latin typeface="Corbel" panose="020B0503020204020204" pitchFamily="34" charset="0"/>
              </a:rPr>
              <a:t># </a:t>
            </a:r>
            <a:r>
              <a:rPr lang="it-IT" dirty="0">
                <a:solidFill>
                  <a:srgbClr val="00B050"/>
                </a:solidFill>
                <a:latin typeface="Corbel" panose="020B0503020204020204" pitchFamily="34" charset="0"/>
              </a:rPr>
              <a:t>Ricerca del </a:t>
            </a:r>
            <a:r>
              <a:rPr lang="it-IT" dirty="0" err="1">
                <a:solidFill>
                  <a:srgbClr val="00B050"/>
                </a:solidFill>
                <a:latin typeface="Corbel" panose="020B0503020204020204" pitchFamily="34" charset="0"/>
              </a:rPr>
              <a:t>Path</a:t>
            </a:r>
            <a:r>
              <a:rPr lang="it-IT" dirty="0">
                <a:solidFill>
                  <a:srgbClr val="00B050"/>
                </a:solidFill>
                <a:latin typeface="Corbel" panose="020B0503020204020204" pitchFamily="34" charset="0"/>
              </a:rPr>
              <a:t> dispositivo deallocato in precedenza</a:t>
            </a:r>
            <a:endParaRPr lang="en-US" dirty="0">
              <a:solidFill>
                <a:srgbClr val="00B050"/>
              </a:solidFill>
              <a:latin typeface="Corbel" panose="020B0503020204020204" pitchFamily="34" charset="0"/>
            </a:endParaRPr>
          </a:p>
          <a:p>
            <a:r>
              <a:rPr lang="en-US" dirty="0">
                <a:solidFill>
                  <a:schemeClr val="bg1"/>
                </a:solidFill>
                <a:latin typeface="Corbel" panose="020B0503020204020204" pitchFamily="34" charset="0"/>
              </a:rPr>
              <a:t>$</a:t>
            </a:r>
            <a:r>
              <a:rPr lang="en-US" dirty="0" err="1">
                <a:solidFill>
                  <a:schemeClr val="bg1"/>
                </a:solidFill>
                <a:latin typeface="Corbel" panose="020B0503020204020204" pitchFamily="34" charset="0"/>
              </a:rPr>
              <a:t>locationpath</a:t>
            </a:r>
            <a:r>
              <a:rPr lang="en-US" dirty="0">
                <a:solidFill>
                  <a:schemeClr val="bg1"/>
                </a:solidFill>
                <a:latin typeface="Corbel" panose="020B0503020204020204" pitchFamily="34" charset="0"/>
              </a:rPr>
              <a:t> = ($</a:t>
            </a:r>
            <a:r>
              <a:rPr lang="en-US" dirty="0" err="1">
                <a:solidFill>
                  <a:schemeClr val="bg1"/>
                </a:solidFill>
                <a:latin typeface="Corbel" panose="020B0503020204020204" pitchFamily="34" charset="0"/>
              </a:rPr>
              <a:t>ppsrch</a:t>
            </a:r>
            <a:r>
              <a:rPr lang="en-US" dirty="0">
                <a:solidFill>
                  <a:schemeClr val="bg1"/>
                </a:solidFill>
                <a:latin typeface="Corbel" panose="020B0503020204020204" pitchFamily="34" charset="0"/>
              </a:rPr>
              <a:t>[50] | Get-</a:t>
            </a:r>
            <a:r>
              <a:rPr lang="en-US" dirty="0" err="1">
                <a:solidFill>
                  <a:schemeClr val="bg1"/>
                </a:solidFill>
                <a:latin typeface="Corbel" panose="020B0503020204020204" pitchFamily="34" charset="0"/>
              </a:rPr>
              <a:t>PnpDeviceProperty</a:t>
            </a:r>
            <a:r>
              <a:rPr lang="en-US" dirty="0">
                <a:solidFill>
                  <a:schemeClr val="bg1"/>
                </a:solidFill>
                <a:latin typeface="Corbel" panose="020B0503020204020204" pitchFamily="34" charset="0"/>
              </a:rPr>
              <a:t>  </a:t>
            </a:r>
            <a:r>
              <a:rPr lang="en-US" dirty="0" err="1">
                <a:solidFill>
                  <a:schemeClr val="bg1"/>
                </a:solidFill>
                <a:latin typeface="Corbel" panose="020B0503020204020204" pitchFamily="34" charset="0"/>
              </a:rPr>
              <a:t>DEVPKEY_Device_LocationPaths</a:t>
            </a:r>
            <a:r>
              <a:rPr lang="en-US" dirty="0">
                <a:solidFill>
                  <a:schemeClr val="bg1"/>
                </a:solidFill>
                <a:latin typeface="Corbel" panose="020B0503020204020204" pitchFamily="34" charset="0"/>
              </a:rPr>
              <a:t>).data[0]</a:t>
            </a:r>
          </a:p>
          <a:p>
            <a:r>
              <a:rPr lang="en-US" dirty="0">
                <a:solidFill>
                  <a:schemeClr val="bg1"/>
                </a:solidFill>
                <a:latin typeface="Corbel" panose="020B0503020204020204" pitchFamily="34" charset="0"/>
              </a:rPr>
              <a:t>$</a:t>
            </a:r>
            <a:r>
              <a:rPr lang="en-US" dirty="0" err="1">
                <a:solidFill>
                  <a:schemeClr val="bg1"/>
                </a:solidFill>
                <a:latin typeface="Corbel" panose="020B0503020204020204" pitchFamily="34" charset="0"/>
              </a:rPr>
              <a:t>locationpath</a:t>
            </a:r>
            <a:endParaRPr lang="en-US" dirty="0">
              <a:solidFill>
                <a:schemeClr val="bg1"/>
              </a:solidFill>
              <a:latin typeface="Corbel" panose="020B0503020204020204" pitchFamily="34" charset="0"/>
            </a:endParaRPr>
          </a:p>
          <a:p>
            <a:endParaRPr lang="en-US" dirty="0">
              <a:solidFill>
                <a:schemeClr val="bg1"/>
              </a:solidFill>
              <a:latin typeface="Corbel" panose="020B0503020204020204" pitchFamily="34" charset="0"/>
            </a:endParaRPr>
          </a:p>
          <a:p>
            <a:r>
              <a:rPr lang="en-US" dirty="0">
                <a:solidFill>
                  <a:srgbClr val="00B050"/>
                </a:solidFill>
                <a:latin typeface="Corbel" panose="020B0503020204020204" pitchFamily="34" charset="0"/>
              </a:rPr>
              <a:t># </a:t>
            </a:r>
            <a:r>
              <a:rPr lang="it-IT" dirty="0" err="1">
                <a:solidFill>
                  <a:srgbClr val="00B050"/>
                </a:solidFill>
                <a:latin typeface="Corbel" panose="020B0503020204020204" pitchFamily="34" charset="0"/>
              </a:rPr>
              <a:t>Deallocazione</a:t>
            </a:r>
            <a:r>
              <a:rPr lang="it-IT" dirty="0">
                <a:solidFill>
                  <a:srgbClr val="00B050"/>
                </a:solidFill>
                <a:latin typeface="Corbel" panose="020B0503020204020204" pitchFamily="34" charset="0"/>
              </a:rPr>
              <a:t> del dispositivo dalla VM</a:t>
            </a:r>
          </a:p>
          <a:p>
            <a:r>
              <a:rPr lang="en-US" dirty="0">
                <a:solidFill>
                  <a:schemeClr val="bg1"/>
                </a:solidFill>
                <a:latin typeface="Corbel" panose="020B0503020204020204" pitchFamily="34" charset="0"/>
              </a:rPr>
              <a:t>Remove-</a:t>
            </a:r>
            <a:r>
              <a:rPr lang="en-US" dirty="0" err="1">
                <a:solidFill>
                  <a:schemeClr val="bg1"/>
                </a:solidFill>
                <a:latin typeface="Corbel" panose="020B0503020204020204" pitchFamily="34" charset="0"/>
              </a:rPr>
              <a:t>VMAssignableDevice</a:t>
            </a:r>
            <a:r>
              <a:rPr lang="en-US" dirty="0">
                <a:solidFill>
                  <a:schemeClr val="bg1"/>
                </a:solidFill>
                <a:latin typeface="Corbel" panose="020B0503020204020204" pitchFamily="34" charset="0"/>
              </a:rPr>
              <a:t> -location $</a:t>
            </a:r>
            <a:r>
              <a:rPr lang="en-US" dirty="0" err="1">
                <a:solidFill>
                  <a:schemeClr val="bg1"/>
                </a:solidFill>
                <a:latin typeface="Corbel" panose="020B0503020204020204" pitchFamily="34" charset="0"/>
              </a:rPr>
              <a:t>locationpath</a:t>
            </a:r>
            <a:r>
              <a:rPr lang="en-US" dirty="0">
                <a:solidFill>
                  <a:schemeClr val="bg1"/>
                </a:solidFill>
                <a:latin typeface="Corbel" panose="020B0503020204020204" pitchFamily="34" charset="0"/>
              </a:rPr>
              <a:t> -</a:t>
            </a:r>
            <a:r>
              <a:rPr lang="en-US" dirty="0" err="1">
                <a:solidFill>
                  <a:schemeClr val="bg1"/>
                </a:solidFill>
                <a:latin typeface="Corbel" panose="020B0503020204020204" pitchFamily="34" charset="0"/>
              </a:rPr>
              <a:t>vmname</a:t>
            </a:r>
            <a:r>
              <a:rPr lang="en-US" dirty="0">
                <a:solidFill>
                  <a:schemeClr val="bg1"/>
                </a:solidFill>
                <a:latin typeface="Corbel" panose="020B0503020204020204" pitchFamily="34" charset="0"/>
              </a:rPr>
              <a:t> TGPU</a:t>
            </a:r>
          </a:p>
          <a:p>
            <a:endParaRPr lang="en-US" dirty="0">
              <a:solidFill>
                <a:schemeClr val="bg1"/>
              </a:solidFill>
              <a:latin typeface="Corbel" panose="020B0503020204020204" pitchFamily="34" charset="0"/>
            </a:endParaRPr>
          </a:p>
          <a:p>
            <a:r>
              <a:rPr lang="it-IT" dirty="0">
                <a:solidFill>
                  <a:srgbClr val="00B050"/>
                </a:solidFill>
                <a:latin typeface="Corbel" panose="020B0503020204020204" pitchFamily="34" charset="0"/>
              </a:rPr>
              <a:t># Riassegnazione  e abilitazione del dispositivo sull’Host</a:t>
            </a:r>
          </a:p>
          <a:p>
            <a:r>
              <a:rPr lang="en-US" dirty="0">
                <a:solidFill>
                  <a:schemeClr val="bg1"/>
                </a:solidFill>
                <a:latin typeface="Corbel" panose="020B0503020204020204" pitchFamily="34" charset="0"/>
              </a:rPr>
              <a:t>Mount-</a:t>
            </a:r>
            <a:r>
              <a:rPr lang="en-US" dirty="0" err="1">
                <a:solidFill>
                  <a:schemeClr val="bg1"/>
                </a:solidFill>
                <a:latin typeface="Corbel" panose="020B0503020204020204" pitchFamily="34" charset="0"/>
              </a:rPr>
              <a:t>VmHostAssignableDevice</a:t>
            </a:r>
            <a:r>
              <a:rPr lang="en-US" dirty="0">
                <a:solidFill>
                  <a:schemeClr val="bg1"/>
                </a:solidFill>
                <a:latin typeface="Corbel" panose="020B0503020204020204" pitchFamily="34" charset="0"/>
              </a:rPr>
              <a:t> -</a:t>
            </a:r>
            <a:r>
              <a:rPr lang="en-US" dirty="0" err="1">
                <a:solidFill>
                  <a:schemeClr val="bg1"/>
                </a:solidFill>
                <a:latin typeface="Corbel" panose="020B0503020204020204" pitchFamily="34" charset="0"/>
              </a:rPr>
              <a:t>locationpath</a:t>
            </a:r>
            <a:r>
              <a:rPr lang="en-US" dirty="0">
                <a:solidFill>
                  <a:schemeClr val="bg1"/>
                </a:solidFill>
                <a:latin typeface="Corbel" panose="020B0503020204020204" pitchFamily="34" charset="0"/>
              </a:rPr>
              <a:t> $</a:t>
            </a:r>
            <a:r>
              <a:rPr lang="en-US" dirty="0" err="1">
                <a:solidFill>
                  <a:schemeClr val="bg1"/>
                </a:solidFill>
                <a:latin typeface="Corbel" panose="020B0503020204020204" pitchFamily="34" charset="0"/>
              </a:rPr>
              <a:t>locationpath</a:t>
            </a:r>
            <a:endParaRPr lang="en-US" dirty="0">
              <a:solidFill>
                <a:schemeClr val="bg1"/>
              </a:solidFill>
              <a:latin typeface="Corbel" panose="020B0503020204020204" pitchFamily="34" charset="0"/>
            </a:endParaRPr>
          </a:p>
          <a:p>
            <a:r>
              <a:rPr lang="en-US" dirty="0">
                <a:solidFill>
                  <a:schemeClr val="bg1"/>
                </a:solidFill>
                <a:latin typeface="Corbel" panose="020B0503020204020204" pitchFamily="34" charset="0"/>
              </a:rPr>
              <a:t> </a:t>
            </a:r>
          </a:p>
          <a:p>
            <a:r>
              <a:rPr lang="en-US" dirty="0">
                <a:solidFill>
                  <a:schemeClr val="bg1"/>
                </a:solidFill>
                <a:latin typeface="Corbel" panose="020B0503020204020204" pitchFamily="34" charset="0"/>
              </a:rPr>
              <a:t>$</a:t>
            </a:r>
            <a:r>
              <a:rPr lang="en-US" dirty="0" err="1">
                <a:solidFill>
                  <a:schemeClr val="bg1"/>
                </a:solidFill>
                <a:latin typeface="Corbel" panose="020B0503020204020204" pitchFamily="34" charset="0"/>
              </a:rPr>
              <a:t>pnpdevs</a:t>
            </a:r>
            <a:r>
              <a:rPr lang="en-US" dirty="0">
                <a:solidFill>
                  <a:schemeClr val="bg1"/>
                </a:solidFill>
                <a:latin typeface="Corbel" panose="020B0503020204020204" pitchFamily="34" charset="0"/>
              </a:rPr>
              <a:t> = Get-</a:t>
            </a:r>
            <a:r>
              <a:rPr lang="en-US" dirty="0" err="1">
                <a:solidFill>
                  <a:schemeClr val="bg1"/>
                </a:solidFill>
                <a:latin typeface="Corbel" panose="020B0503020204020204" pitchFamily="34" charset="0"/>
              </a:rPr>
              <a:t>PnpDevice</a:t>
            </a:r>
            <a:r>
              <a:rPr lang="en-US" dirty="0">
                <a:solidFill>
                  <a:schemeClr val="bg1"/>
                </a:solidFill>
                <a:latin typeface="Corbel" panose="020B0503020204020204" pitchFamily="34" charset="0"/>
              </a:rPr>
              <a:t> | Where-Object {$_.Present -eq $true} | Where-Object {$_.Class -eq "Display"}</a:t>
            </a:r>
          </a:p>
          <a:p>
            <a:r>
              <a:rPr lang="en-US" dirty="0">
                <a:solidFill>
                  <a:schemeClr val="bg1"/>
                </a:solidFill>
                <a:latin typeface="Corbel" panose="020B0503020204020204" pitchFamily="34" charset="0"/>
              </a:rPr>
              <a:t>$</a:t>
            </a:r>
            <a:r>
              <a:rPr lang="en-US" dirty="0" err="1">
                <a:solidFill>
                  <a:schemeClr val="bg1"/>
                </a:solidFill>
                <a:latin typeface="Corbel" panose="020B0503020204020204" pitchFamily="34" charset="0"/>
              </a:rPr>
              <a:t>pnpdevs</a:t>
            </a:r>
            <a:endParaRPr lang="en-US" dirty="0">
              <a:solidFill>
                <a:schemeClr val="bg1"/>
              </a:solidFill>
              <a:latin typeface="Corbel" panose="020B0503020204020204" pitchFamily="34" charset="0"/>
            </a:endParaRPr>
          </a:p>
          <a:p>
            <a:endParaRPr lang="en-US" dirty="0">
              <a:solidFill>
                <a:schemeClr val="bg1"/>
              </a:solidFill>
              <a:latin typeface="Corbel" panose="020B0503020204020204" pitchFamily="34" charset="0"/>
            </a:endParaRPr>
          </a:p>
          <a:p>
            <a:r>
              <a:rPr lang="en-US" dirty="0">
                <a:solidFill>
                  <a:schemeClr val="bg1"/>
                </a:solidFill>
                <a:latin typeface="Corbel" panose="020B0503020204020204" pitchFamily="34" charset="0"/>
              </a:rPr>
              <a:t>Enable-</a:t>
            </a:r>
            <a:r>
              <a:rPr lang="en-US" dirty="0" err="1">
                <a:solidFill>
                  <a:schemeClr val="bg1"/>
                </a:solidFill>
                <a:latin typeface="Corbel" panose="020B0503020204020204" pitchFamily="34" charset="0"/>
              </a:rPr>
              <a:t>PnpDevice</a:t>
            </a:r>
            <a:r>
              <a:rPr lang="en-US" dirty="0">
                <a:solidFill>
                  <a:schemeClr val="bg1"/>
                </a:solidFill>
                <a:latin typeface="Corbel" panose="020B0503020204020204" pitchFamily="34" charset="0"/>
              </a:rPr>
              <a:t> -</a:t>
            </a:r>
            <a:r>
              <a:rPr lang="en-US" dirty="0" err="1">
                <a:solidFill>
                  <a:schemeClr val="bg1"/>
                </a:solidFill>
                <a:latin typeface="Corbel" panose="020B0503020204020204" pitchFamily="34" charset="0"/>
              </a:rPr>
              <a:t>InstanceID</a:t>
            </a:r>
            <a:r>
              <a:rPr lang="en-US" dirty="0">
                <a:solidFill>
                  <a:schemeClr val="bg1"/>
                </a:solidFill>
                <a:latin typeface="Corbel" panose="020B0503020204020204" pitchFamily="34" charset="0"/>
              </a:rPr>
              <a:t> $</a:t>
            </a:r>
            <a:r>
              <a:rPr lang="en-US" dirty="0" err="1">
                <a:solidFill>
                  <a:schemeClr val="bg1"/>
                </a:solidFill>
                <a:latin typeface="Corbel" panose="020B0503020204020204" pitchFamily="34" charset="0"/>
              </a:rPr>
              <a:t>pnpdevs</a:t>
            </a:r>
            <a:r>
              <a:rPr lang="en-US" dirty="0">
                <a:solidFill>
                  <a:schemeClr val="bg1"/>
                </a:solidFill>
                <a:latin typeface="Corbel" panose="020B0503020204020204" pitchFamily="34" charset="0"/>
              </a:rPr>
              <a:t>[N].</a:t>
            </a:r>
            <a:r>
              <a:rPr lang="en-US" dirty="0" err="1">
                <a:solidFill>
                  <a:schemeClr val="bg1"/>
                </a:solidFill>
                <a:latin typeface="Corbel" panose="020B0503020204020204" pitchFamily="34" charset="0"/>
              </a:rPr>
              <a:t>InstanceID</a:t>
            </a:r>
            <a:r>
              <a:rPr lang="en-US" dirty="0">
                <a:solidFill>
                  <a:schemeClr val="bg1"/>
                </a:solidFill>
                <a:latin typeface="Corbel" panose="020B0503020204020204" pitchFamily="34" charset="0"/>
              </a:rPr>
              <a:t> -Confirm:$false</a:t>
            </a:r>
          </a:p>
          <a:p>
            <a:endParaRPr lang="en-US" dirty="0">
              <a:solidFill>
                <a:schemeClr val="bg1"/>
              </a:solidFill>
              <a:latin typeface="Corbel" panose="020B0503020204020204" pitchFamily="34" charset="0"/>
            </a:endParaRPr>
          </a:p>
        </p:txBody>
      </p:sp>
    </p:spTree>
    <p:extLst>
      <p:ext uri="{BB962C8B-B14F-4D97-AF65-F5344CB8AC3E}">
        <p14:creationId xmlns:p14="http://schemas.microsoft.com/office/powerpoint/2010/main" val="3816987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B0E6FC8E-67A3-417B-99D8-3D346DE25F03}"/>
              </a:ext>
            </a:extLst>
          </p:cNvPr>
          <p:cNvSpPr>
            <a:spLocks noGrp="1"/>
          </p:cNvSpPr>
          <p:nvPr>
            <p:ph type="title"/>
          </p:nvPr>
        </p:nvSpPr>
        <p:spPr/>
        <p:txBody>
          <a:bodyPr/>
          <a:lstStyle/>
          <a:p>
            <a:r>
              <a:rPr lang="it-IT" dirty="0"/>
              <a:t>Windows Virtual Desktop</a:t>
            </a:r>
          </a:p>
        </p:txBody>
      </p:sp>
      <p:sp>
        <p:nvSpPr>
          <p:cNvPr id="7" name="Segnaposto testo 6">
            <a:extLst>
              <a:ext uri="{FF2B5EF4-FFF2-40B4-BE49-F238E27FC236}">
                <a16:creationId xmlns:a16="http://schemas.microsoft.com/office/drawing/2014/main" id="{B780F8A8-1EEC-48EB-8A01-6CE3644F7EE8}"/>
              </a:ext>
            </a:extLst>
          </p:cNvPr>
          <p:cNvSpPr>
            <a:spLocks noGrp="1"/>
          </p:cNvSpPr>
          <p:nvPr>
            <p:ph type="body" idx="1"/>
          </p:nvPr>
        </p:nvSpPr>
        <p:spPr/>
        <p:txBody>
          <a:bodyPr>
            <a:normAutofit/>
          </a:bodyPr>
          <a:lstStyle/>
          <a:p>
            <a:r>
              <a:rPr lang="en-US" dirty="0"/>
              <a:t>What's new in Remote Desktop Services on Windows Server 2019</a:t>
            </a:r>
          </a:p>
          <a:p>
            <a:endParaRPr lang="it-IT" dirty="0"/>
          </a:p>
        </p:txBody>
      </p:sp>
    </p:spTree>
    <p:extLst>
      <p:ext uri="{BB962C8B-B14F-4D97-AF65-F5344CB8AC3E}">
        <p14:creationId xmlns:p14="http://schemas.microsoft.com/office/powerpoint/2010/main" val="393319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60010-F9F4-4C7D-8E14-90BF649F6B66}"/>
              </a:ext>
            </a:extLst>
          </p:cNvPr>
          <p:cNvSpPr>
            <a:spLocks noGrp="1"/>
          </p:cNvSpPr>
          <p:nvPr>
            <p:ph type="title"/>
          </p:nvPr>
        </p:nvSpPr>
        <p:spPr/>
        <p:txBody>
          <a:bodyPr/>
          <a:lstStyle/>
          <a:p>
            <a:r>
              <a:rPr lang="it-IT" dirty="0"/>
              <a:t>Windows Virtual Desktop</a:t>
            </a:r>
          </a:p>
        </p:txBody>
      </p:sp>
      <p:sp>
        <p:nvSpPr>
          <p:cNvPr id="3" name="Text Placeholder 2">
            <a:extLst>
              <a:ext uri="{FF2B5EF4-FFF2-40B4-BE49-F238E27FC236}">
                <a16:creationId xmlns:a16="http://schemas.microsoft.com/office/drawing/2014/main" id="{06B82E8F-3B51-4A40-B92E-2AEEE2AF08BA}"/>
              </a:ext>
            </a:extLst>
          </p:cNvPr>
          <p:cNvSpPr>
            <a:spLocks noGrp="1"/>
          </p:cNvSpPr>
          <p:nvPr/>
        </p:nvSpPr>
        <p:spPr>
          <a:xfrm>
            <a:off x="575894" y="1758979"/>
            <a:ext cx="6885221" cy="476027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00000"/>
              </a:lnSpc>
              <a:spcBef>
                <a:spcPts val="1961"/>
              </a:spcBef>
              <a:spcAft>
                <a:spcPts val="0"/>
              </a:spcAft>
              <a:buFont typeface="Arial" panose="020B0604020202020204" pitchFamily="34" charset="0"/>
              <a:buChar char="•"/>
            </a:pPr>
            <a:r>
              <a:rPr lang="it-IT" sz="1600" dirty="0">
                <a:latin typeface="Segoe UI Light" panose="020B0502040204020203" pitchFamily="34" charset="0"/>
                <a:cs typeface="Segoe UI Light" panose="020B0502040204020203" pitchFamily="34" charset="0"/>
              </a:rPr>
              <a:t>Servizio Microsoft su </a:t>
            </a:r>
            <a:r>
              <a:rPr lang="it-IT" sz="1600" dirty="0" err="1">
                <a:latin typeface="Segoe UI Light" panose="020B0502040204020203" pitchFamily="34" charset="0"/>
                <a:cs typeface="Segoe UI Light" panose="020B0502040204020203" pitchFamily="34" charset="0"/>
              </a:rPr>
              <a:t>Azure</a:t>
            </a:r>
            <a:r>
              <a:rPr lang="it-IT" sz="1600" dirty="0">
                <a:latin typeface="Segoe UI Light" panose="020B0502040204020203" pitchFamily="34" charset="0"/>
                <a:cs typeface="Segoe UI Light" panose="020B0502040204020203" pitchFamily="34" charset="0"/>
              </a:rPr>
              <a:t> per la gestione VDI / RDSH (infrastruttura virtuale come servizio gestito)</a:t>
            </a:r>
          </a:p>
          <a:p>
            <a:pPr marL="342900" indent="-342900">
              <a:lnSpc>
                <a:spcPct val="100000"/>
              </a:lnSpc>
              <a:spcBef>
                <a:spcPts val="1961"/>
              </a:spcBef>
              <a:spcAft>
                <a:spcPts val="0"/>
              </a:spcAft>
              <a:buFont typeface="Arial" panose="020B0604020202020204" pitchFamily="34" charset="0"/>
              <a:buChar char="•"/>
            </a:pPr>
            <a:r>
              <a:rPr lang="it-IT" sz="1600" dirty="0">
                <a:latin typeface="Segoe UI Light" panose="020B0502040204020203" pitchFamily="34" charset="0"/>
                <a:cs typeface="Segoe UI Light" panose="020B0502040204020203" pitchFamily="34" charset="0"/>
              </a:rPr>
              <a:t>Multi-</a:t>
            </a:r>
            <a:r>
              <a:rPr lang="it-IT" sz="1600" dirty="0" err="1">
                <a:latin typeface="Segoe UI Light" panose="020B0502040204020203" pitchFamily="34" charset="0"/>
                <a:cs typeface="Segoe UI Light" panose="020B0502040204020203" pitchFamily="34" charset="0"/>
              </a:rPr>
              <a:t>user</a:t>
            </a:r>
            <a:r>
              <a:rPr lang="it-IT" sz="1600" dirty="0">
                <a:latin typeface="Segoe UI Light" panose="020B0502040204020203" pitchFamily="34" charset="0"/>
                <a:cs typeface="Segoe UI Light" panose="020B0502040204020203" pitchFamily="34" charset="0"/>
              </a:rPr>
              <a:t> Windows 10 </a:t>
            </a:r>
            <a:r>
              <a:rPr lang="it-IT" sz="1600" dirty="0" err="1">
                <a:latin typeface="Segoe UI Light" panose="020B0502040204020203" pitchFamily="34" charset="0"/>
                <a:cs typeface="Segoe UI Light" panose="020B0502040204020203" pitchFamily="34" charset="0"/>
              </a:rPr>
              <a:t>experience</a:t>
            </a:r>
            <a:r>
              <a:rPr lang="it-IT" sz="1600" dirty="0">
                <a:latin typeface="Segoe UI Light" panose="020B0502040204020203" pitchFamily="34" charset="0"/>
                <a:cs typeface="Segoe UI Light" panose="020B0502040204020203" pitchFamily="34" charset="0"/>
              </a:rPr>
              <a:t>, ottimizzata per Office 365 </a:t>
            </a:r>
            <a:r>
              <a:rPr lang="it-IT" sz="1600" dirty="0" err="1">
                <a:latin typeface="Segoe UI Light" panose="020B0502040204020203" pitchFamily="34" charset="0"/>
                <a:cs typeface="Segoe UI Light" panose="020B0502040204020203" pitchFamily="34" charset="0"/>
              </a:rPr>
              <a:t>ProPlus</a:t>
            </a:r>
            <a:endParaRPr lang="it-IT" sz="1600" dirty="0">
              <a:latin typeface="Segoe UI Light" panose="020B0502040204020203" pitchFamily="34" charset="0"/>
              <a:cs typeface="Segoe UI Light" panose="020B0502040204020203" pitchFamily="34" charset="0"/>
            </a:endParaRPr>
          </a:p>
          <a:p>
            <a:pPr marL="342900" indent="-342900">
              <a:lnSpc>
                <a:spcPct val="100000"/>
              </a:lnSpc>
              <a:spcBef>
                <a:spcPts val="1961"/>
              </a:spcBef>
              <a:spcAft>
                <a:spcPts val="0"/>
              </a:spcAft>
              <a:buFont typeface="Arial" panose="020B0604020202020204" pitchFamily="34" charset="0"/>
              <a:buChar char="•"/>
            </a:pPr>
            <a:r>
              <a:rPr lang="it-IT" sz="1600" dirty="0">
                <a:latin typeface="Segoe UI Light" panose="020B0502040204020203" pitchFamily="34" charset="0"/>
                <a:cs typeface="Segoe UI Light" panose="020B0502040204020203" pitchFamily="34" charset="0"/>
              </a:rPr>
              <a:t>Servizio più scalabile e flessibile che consente di </a:t>
            </a:r>
            <a:r>
              <a:rPr lang="it-IT" sz="1600" dirty="0" err="1">
                <a:latin typeface="Segoe UI Light" panose="020B0502040204020203" pitchFamily="34" charset="0"/>
                <a:cs typeface="Segoe UI Light" panose="020B0502040204020203" pitchFamily="34" charset="0"/>
              </a:rPr>
              <a:t>virtualizzare</a:t>
            </a:r>
            <a:r>
              <a:rPr lang="it-IT" sz="1600" dirty="0">
                <a:latin typeface="Segoe UI Light" panose="020B0502040204020203" pitchFamily="34" charset="0"/>
                <a:cs typeface="Segoe UI Light" panose="020B0502040204020203" pitchFamily="34" charset="0"/>
              </a:rPr>
              <a:t> desktop e </a:t>
            </a:r>
            <a:r>
              <a:rPr lang="it-IT" sz="1600" dirty="0" err="1">
                <a:latin typeface="Segoe UI Light" panose="020B0502040204020203" pitchFamily="34" charset="0"/>
                <a:cs typeface="Segoe UI Light" panose="020B0502040204020203" pitchFamily="34" charset="0"/>
              </a:rPr>
              <a:t>app</a:t>
            </a:r>
            <a:endParaRPr lang="it-IT" sz="1600" dirty="0">
              <a:latin typeface="Segoe UI Light" panose="020B0502040204020203" pitchFamily="34" charset="0"/>
              <a:cs typeface="Segoe UI Light" panose="020B0502040204020203" pitchFamily="34" charset="0"/>
            </a:endParaRPr>
          </a:p>
          <a:p>
            <a:pPr marL="342900" indent="-342900">
              <a:lnSpc>
                <a:spcPct val="100000"/>
              </a:lnSpc>
              <a:spcBef>
                <a:spcPts val="1961"/>
              </a:spcBef>
              <a:spcAft>
                <a:spcPts val="0"/>
              </a:spcAft>
              <a:buFont typeface="Arial" panose="020B0604020202020204" pitchFamily="34" charset="0"/>
              <a:buChar char="•"/>
            </a:pPr>
            <a:r>
              <a:rPr lang="it-IT" sz="1600" dirty="0">
                <a:latin typeface="Segoe UI Light" panose="020B0502040204020203" pitchFamily="34" charset="0"/>
                <a:cs typeface="Segoe UI Light" panose="020B0502040204020203" pitchFamily="34" charset="0"/>
              </a:rPr>
              <a:t>Windows 7 </a:t>
            </a:r>
            <a:r>
              <a:rPr lang="it-IT" sz="1600" dirty="0" err="1">
                <a:latin typeface="Segoe UI Light" panose="020B0502040204020203" pitchFamily="34" charset="0"/>
                <a:cs typeface="Segoe UI Light" panose="020B0502040204020203" pitchFamily="34" charset="0"/>
              </a:rPr>
              <a:t>virtual</a:t>
            </a:r>
            <a:r>
              <a:rPr lang="it-IT" sz="1600" dirty="0">
                <a:latin typeface="Segoe UI Light" panose="020B0502040204020203" pitchFamily="34" charset="0"/>
                <a:cs typeface="Segoe UI Light" panose="020B0502040204020203" pitchFamily="34" charset="0"/>
              </a:rPr>
              <a:t> desktop con Extended Security </a:t>
            </a:r>
            <a:r>
              <a:rPr lang="it-IT" sz="1600" dirty="0" err="1">
                <a:latin typeface="Segoe UI Light" panose="020B0502040204020203" pitchFamily="34" charset="0"/>
                <a:cs typeface="Segoe UI Light" panose="020B0502040204020203" pitchFamily="34" charset="0"/>
              </a:rPr>
              <a:t>Updates</a:t>
            </a:r>
            <a:r>
              <a:rPr lang="it-IT" sz="1600" dirty="0">
                <a:latin typeface="Segoe UI Light" panose="020B0502040204020203" pitchFamily="34" charset="0"/>
                <a:cs typeface="Segoe UI Light" panose="020B0502040204020203" pitchFamily="34" charset="0"/>
              </a:rPr>
              <a:t> gratuito (3 anni di supporto)</a:t>
            </a:r>
          </a:p>
          <a:p>
            <a:pPr marL="342900" indent="-342900">
              <a:lnSpc>
                <a:spcPct val="100000"/>
              </a:lnSpc>
              <a:spcBef>
                <a:spcPts val="1961"/>
              </a:spcBef>
              <a:spcAft>
                <a:spcPts val="0"/>
              </a:spcAft>
              <a:buFont typeface="Arial" panose="020B0604020202020204" pitchFamily="34" charset="0"/>
              <a:buChar char="•"/>
            </a:pPr>
            <a:r>
              <a:rPr lang="it-IT" sz="1600" dirty="0">
                <a:latin typeface="Segoe UI Light" panose="020B0502040204020203" pitchFamily="34" charset="0"/>
                <a:cs typeface="Segoe UI Light" panose="020B0502040204020203" pitchFamily="34" charset="0"/>
              </a:rPr>
              <a:t>Integrato con security e la gestione di Microsoft 365</a:t>
            </a:r>
          </a:p>
          <a:p>
            <a:pPr marL="342900" indent="-342900">
              <a:lnSpc>
                <a:spcPct val="100000"/>
              </a:lnSpc>
              <a:spcBef>
                <a:spcPts val="1961"/>
              </a:spcBef>
              <a:spcAft>
                <a:spcPts val="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Tools per </a:t>
            </a:r>
            <a:r>
              <a:rPr lang="en-US" sz="1600" dirty="0" err="1">
                <a:latin typeface="Segoe UI Light" panose="020B0502040204020203" pitchFamily="34" charset="0"/>
                <a:cs typeface="Segoe UI Light" panose="020B0502040204020203" pitchFamily="34" charset="0"/>
              </a:rPr>
              <a:t>semplice</a:t>
            </a:r>
            <a:r>
              <a:rPr lang="en-US" sz="1600" dirty="0">
                <a:latin typeface="Segoe UI Light" panose="020B0502040204020203" pitchFamily="34" charset="0"/>
                <a:cs typeface="Segoe UI Light" panose="020B0502040204020203" pitchFamily="34" charset="0"/>
              </a:rPr>
              <a:t> diagnostic e load balancing</a:t>
            </a:r>
          </a:p>
          <a:p>
            <a:pPr marL="342900" indent="-342900">
              <a:lnSpc>
                <a:spcPct val="100000"/>
              </a:lnSpc>
              <a:spcBef>
                <a:spcPts val="1961"/>
              </a:spcBef>
              <a:spcAft>
                <a:spcPts val="0"/>
              </a:spcAft>
              <a:buFont typeface="Arial" panose="020B0604020202020204" pitchFamily="34" charset="0"/>
              <a:buChar char="•"/>
            </a:pPr>
            <a:r>
              <a:rPr lang="en-US" sz="1600" dirty="0" err="1">
                <a:latin typeface="Segoe UI Light" panose="020B0502040204020203" pitchFamily="34" charset="0"/>
                <a:cs typeface="Segoe UI Light" panose="020B0502040204020203" pitchFamily="34" charset="0"/>
              </a:rPr>
              <a:t>Utilizza</a:t>
            </a:r>
            <a:r>
              <a:rPr lang="en-US" sz="1600" dirty="0">
                <a:latin typeface="Segoe UI Light" panose="020B0502040204020203" pitchFamily="34" charset="0"/>
                <a:cs typeface="Segoe UI Light" panose="020B0502040204020203" pitchFamily="34" charset="0"/>
              </a:rPr>
              <a:t> Azure Active Directory identity management service</a:t>
            </a:r>
          </a:p>
          <a:p>
            <a:pPr marL="342900" indent="-342900">
              <a:lnSpc>
                <a:spcPct val="100000"/>
              </a:lnSpc>
              <a:spcBef>
                <a:spcPts val="1961"/>
              </a:spcBef>
              <a:spcAft>
                <a:spcPts val="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Deploy e </a:t>
            </a:r>
            <a:r>
              <a:rPr lang="en-US" sz="1600" dirty="0" err="1">
                <a:latin typeface="Segoe UI Light" panose="020B0502040204020203" pitchFamily="34" charset="0"/>
                <a:cs typeface="Segoe UI Light" panose="020B0502040204020203" pitchFamily="34" charset="0"/>
              </a:rPr>
              <a:t>gestione</a:t>
            </a:r>
            <a:r>
              <a:rPr lang="en-US" sz="1600" dirty="0">
                <a:latin typeface="Segoe UI Light" panose="020B0502040204020203" pitchFamily="34" charset="0"/>
                <a:cs typeface="Segoe UI Light" panose="020B0502040204020203" pitchFamily="34" charset="0"/>
              </a:rPr>
              <a:t> di VM </a:t>
            </a:r>
            <a:r>
              <a:rPr lang="en-US" sz="1600" dirty="0" err="1">
                <a:latin typeface="Segoe UI Light" panose="020B0502040204020203" pitchFamily="34" charset="0"/>
                <a:cs typeface="Segoe UI Light" panose="020B0502040204020203" pitchFamily="34" charset="0"/>
              </a:rPr>
              <a:t>nella</a:t>
            </a:r>
            <a:r>
              <a:rPr lang="en-US" sz="1600" dirty="0">
                <a:latin typeface="Segoe UI Light" panose="020B0502040204020203" pitchFamily="34" charset="0"/>
                <a:cs typeface="Segoe UI Light" panose="020B0502040204020203" pitchFamily="34" charset="0"/>
              </a:rPr>
              <a:t> </a:t>
            </a:r>
            <a:r>
              <a:rPr lang="en-US" sz="1600" dirty="0" err="1">
                <a:latin typeface="Segoe UI Light" panose="020B0502040204020203" pitchFamily="34" charset="0"/>
                <a:cs typeface="Segoe UI Light" panose="020B0502040204020203" pitchFamily="34" charset="0"/>
              </a:rPr>
              <a:t>sottoscrizione</a:t>
            </a:r>
            <a:endParaRPr lang="en-US" sz="1600" dirty="0">
              <a:latin typeface="Segoe UI Light" panose="020B0502040204020203" pitchFamily="34" charset="0"/>
              <a:cs typeface="Segoe UI Light" panose="020B0502040204020203" pitchFamily="34" charset="0"/>
            </a:endParaRPr>
          </a:p>
          <a:p>
            <a:pPr marL="342900" indent="-342900">
              <a:lnSpc>
                <a:spcPct val="100000"/>
              </a:lnSpc>
              <a:spcBef>
                <a:spcPts val="1961"/>
              </a:spcBef>
              <a:spcAft>
                <a:spcPts val="0"/>
              </a:spcAft>
              <a:buFont typeface="Arial" panose="020B0604020202020204" pitchFamily="34" charset="0"/>
              <a:buChar char="•"/>
            </a:pPr>
            <a:r>
              <a:rPr lang="en-US" sz="1600" dirty="0" err="1">
                <a:latin typeface="Segoe UI Light" panose="020B0502040204020203" pitchFamily="34" charset="0"/>
                <a:cs typeface="Segoe UI Light" panose="020B0502040204020203" pitchFamily="34" charset="0"/>
              </a:rPr>
              <a:t>Semplice</a:t>
            </a:r>
            <a:r>
              <a:rPr lang="en-US" sz="1600" dirty="0">
                <a:latin typeface="Segoe UI Light" panose="020B0502040204020203" pitchFamily="34" charset="0"/>
                <a:cs typeface="Segoe UI Light" panose="020B0502040204020203" pitchFamily="34" charset="0"/>
              </a:rPr>
              <a:t> </a:t>
            </a:r>
            <a:r>
              <a:rPr lang="en-US" sz="1600" dirty="0" err="1">
                <a:latin typeface="Segoe UI Light" panose="020B0502040204020203" pitchFamily="34" charset="0"/>
                <a:cs typeface="Segoe UI Light" panose="020B0502040204020203" pitchFamily="34" charset="0"/>
              </a:rPr>
              <a:t>connessione</a:t>
            </a:r>
            <a:r>
              <a:rPr lang="en-US" sz="1600" dirty="0">
                <a:latin typeface="Segoe UI Light" panose="020B0502040204020203" pitchFamily="34" charset="0"/>
                <a:cs typeface="Segoe UI Light" panose="020B0502040204020203" pitchFamily="34" charset="0"/>
              </a:rPr>
              <a:t> </a:t>
            </a:r>
            <a:r>
              <a:rPr lang="en-US" sz="1600" dirty="0" err="1">
                <a:latin typeface="Segoe UI Light" panose="020B0502040204020203" pitchFamily="34" charset="0"/>
                <a:cs typeface="Segoe UI Light" panose="020B0502040204020203" pitchFamily="34" charset="0"/>
              </a:rPr>
              <a:t>alle</a:t>
            </a:r>
            <a:r>
              <a:rPr lang="en-US" sz="1600" dirty="0">
                <a:latin typeface="Segoe UI Light" panose="020B0502040204020203" pitchFamily="34" charset="0"/>
                <a:cs typeface="Segoe UI Light" panose="020B0502040204020203" pitchFamily="34" charset="0"/>
              </a:rPr>
              <a:t> </a:t>
            </a:r>
            <a:r>
              <a:rPr lang="en-US" sz="1600" dirty="0" err="1">
                <a:latin typeface="Segoe UI Light" panose="020B0502040204020203" pitchFamily="34" charset="0"/>
                <a:cs typeface="Segoe UI Light" panose="020B0502040204020203" pitchFamily="34" charset="0"/>
              </a:rPr>
              <a:t>risorse</a:t>
            </a:r>
            <a:r>
              <a:rPr lang="en-US" sz="1600" dirty="0">
                <a:latin typeface="Segoe UI Light" panose="020B0502040204020203" pitchFamily="34" charset="0"/>
                <a:cs typeface="Segoe UI Light" panose="020B0502040204020203" pitchFamily="34" charset="0"/>
              </a:rPr>
              <a:t> </a:t>
            </a:r>
            <a:r>
              <a:rPr lang="en-US" sz="1600" dirty="0" err="1">
                <a:latin typeface="Segoe UI Light" panose="020B0502040204020203" pitchFamily="34" charset="0"/>
                <a:cs typeface="Segoe UI Light" panose="020B0502040204020203" pitchFamily="34" charset="0"/>
              </a:rPr>
              <a:t>on-premise</a:t>
            </a:r>
            <a:endParaRPr lang="en-US" sz="1600" dirty="0">
              <a:latin typeface="Segoe UI Light" panose="020B0502040204020203" pitchFamily="34" charset="0"/>
              <a:cs typeface="Segoe UI Light" panose="020B0502040204020203" pitchFamily="34" charset="0"/>
            </a:endParaRPr>
          </a:p>
        </p:txBody>
      </p:sp>
      <p:grpSp>
        <p:nvGrpSpPr>
          <p:cNvPr id="4" name="Group 178">
            <a:extLst>
              <a:ext uri="{FF2B5EF4-FFF2-40B4-BE49-F238E27FC236}">
                <a16:creationId xmlns:a16="http://schemas.microsoft.com/office/drawing/2014/main" id="{551F57F6-8D8D-40E8-B8CF-69FF1C78462D}"/>
              </a:ext>
            </a:extLst>
          </p:cNvPr>
          <p:cNvGrpSpPr/>
          <p:nvPr/>
        </p:nvGrpSpPr>
        <p:grpSpPr>
          <a:xfrm>
            <a:off x="9288634" y="6045924"/>
            <a:ext cx="465982" cy="460817"/>
            <a:chOff x="7918570" y="5608091"/>
            <a:chExt cx="475326" cy="470057"/>
          </a:xfrm>
        </p:grpSpPr>
        <p:sp>
          <p:nvSpPr>
            <p:cNvPr id="5" name="Rectangle 179">
              <a:extLst>
                <a:ext uri="{FF2B5EF4-FFF2-40B4-BE49-F238E27FC236}">
                  <a16:creationId xmlns:a16="http://schemas.microsoft.com/office/drawing/2014/main" id="{DC279493-1DB8-4034-B58B-D82C63DB19B6}"/>
                </a:ext>
              </a:extLst>
            </p:cNvPr>
            <p:cNvSpPr/>
            <p:nvPr/>
          </p:nvSpPr>
          <p:spPr bwMode="auto">
            <a:xfrm>
              <a:off x="7951790" y="5636041"/>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monitor" title="Icon of a monitor">
              <a:extLst>
                <a:ext uri="{FF2B5EF4-FFF2-40B4-BE49-F238E27FC236}">
                  <a16:creationId xmlns:a16="http://schemas.microsoft.com/office/drawing/2014/main" id="{75019472-9376-484A-AE09-83F0B7C64AF7}"/>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7" name="Rectangle 181">
              <a:extLst>
                <a:ext uri="{FF2B5EF4-FFF2-40B4-BE49-F238E27FC236}">
                  <a16:creationId xmlns:a16="http://schemas.microsoft.com/office/drawing/2014/main" id="{F4DE6118-1F8D-4664-AF52-F0D272871C7A}"/>
                </a:ext>
              </a:extLst>
            </p:cNvPr>
            <p:cNvSpPr/>
            <p:nvPr/>
          </p:nvSpPr>
          <p:spPr bwMode="auto">
            <a:xfrm>
              <a:off x="7918570" y="5608091"/>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Rectangle: Rounded Corners 12">
            <a:extLst>
              <a:ext uri="{FF2B5EF4-FFF2-40B4-BE49-F238E27FC236}">
                <a16:creationId xmlns:a16="http://schemas.microsoft.com/office/drawing/2014/main" id="{45DFE0F5-A65F-4F0C-84A4-E5FAAAE0109A}"/>
              </a:ext>
            </a:extLst>
          </p:cNvPr>
          <p:cNvSpPr/>
          <p:nvPr/>
        </p:nvSpPr>
        <p:spPr bwMode="auto">
          <a:xfrm>
            <a:off x="7763582" y="4691894"/>
            <a:ext cx="4199480" cy="2029567"/>
          </a:xfrm>
          <a:prstGeom prst="roundRect">
            <a:avLst>
              <a:gd name="adj" fmla="val 10215"/>
            </a:avLst>
          </a:prstGeom>
          <a:noFill/>
          <a:ln w="19050" cap="rnd" cmpd="sng" algn="ctr">
            <a:solidFill>
              <a:srgbClr val="282828"/>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108">
            <a:extLst>
              <a:ext uri="{FF2B5EF4-FFF2-40B4-BE49-F238E27FC236}">
                <a16:creationId xmlns:a16="http://schemas.microsoft.com/office/drawing/2014/main" id="{37210D6A-E162-4A59-A2AE-9ED75E0FB07B}"/>
              </a:ext>
            </a:extLst>
          </p:cNvPr>
          <p:cNvSpPr txBox="1"/>
          <p:nvPr/>
        </p:nvSpPr>
        <p:spPr>
          <a:xfrm>
            <a:off x="7992075" y="4881783"/>
            <a:ext cx="1467966" cy="135743"/>
          </a:xfrm>
          <a:prstGeom prst="rect">
            <a:avLst/>
          </a:prstGeom>
          <a:noFill/>
        </p:spPr>
        <p:txBody>
          <a:bodyPr wrap="none" lIns="0" tIns="0" rIns="0" bIns="0" rtlCol="0" anchor="ctr">
            <a:spAutoFit/>
          </a:bodyPr>
          <a:lstStyle/>
          <a:p>
            <a:pPr defTabSz="914314">
              <a:lnSpc>
                <a:spcPct val="90000"/>
              </a:lnSpc>
              <a:spcAft>
                <a:spcPts val="588"/>
              </a:spcAft>
              <a:defRPr/>
            </a:pPr>
            <a:r>
              <a:rPr lang="en-US" sz="980" spc="294" dirty="0">
                <a:solidFill>
                  <a:srgbClr val="282828"/>
                </a:solidFill>
                <a:latin typeface="Segoe UI Semibold"/>
              </a:rPr>
              <a:t>VM ON-PREMISE</a:t>
            </a:r>
          </a:p>
        </p:txBody>
      </p:sp>
      <p:sp>
        <p:nvSpPr>
          <p:cNvPr id="10" name="TextBox 121">
            <a:extLst>
              <a:ext uri="{FF2B5EF4-FFF2-40B4-BE49-F238E27FC236}">
                <a16:creationId xmlns:a16="http://schemas.microsoft.com/office/drawing/2014/main" id="{D9EC3697-03E0-44A4-9431-BDA2D2827244}"/>
              </a:ext>
            </a:extLst>
          </p:cNvPr>
          <p:cNvSpPr txBox="1"/>
          <p:nvPr/>
        </p:nvSpPr>
        <p:spPr>
          <a:xfrm>
            <a:off x="8528028" y="5408404"/>
            <a:ext cx="730613" cy="271554"/>
          </a:xfrm>
          <a:prstGeom prst="rect">
            <a:avLst/>
          </a:prstGeom>
          <a:noFill/>
        </p:spPr>
        <p:txBody>
          <a:bodyPr wrap="square" lIns="0" tIns="0" rIns="0" bIns="0" rtlCol="0" anchor="ctr">
            <a:spAutoFit/>
          </a:bodyPr>
          <a:lstStyle/>
          <a:p>
            <a:pPr defTabSz="914314">
              <a:defRPr/>
            </a:pPr>
            <a:r>
              <a:rPr lang="en-US" sz="882">
                <a:solidFill>
                  <a:srgbClr val="000000"/>
                </a:solidFill>
                <a:latin typeface="Segoe UI"/>
              </a:rPr>
              <a:t>Windows 7</a:t>
            </a:r>
          </a:p>
          <a:p>
            <a:pPr defTabSz="914314">
              <a:defRPr/>
            </a:pPr>
            <a:r>
              <a:rPr lang="en-US" sz="882">
                <a:solidFill>
                  <a:srgbClr val="000000"/>
                </a:solidFill>
                <a:latin typeface="Segoe UI"/>
              </a:rPr>
              <a:t>Enterprise</a:t>
            </a:r>
          </a:p>
        </p:txBody>
      </p:sp>
      <p:grpSp>
        <p:nvGrpSpPr>
          <p:cNvPr id="11" name="Group 130">
            <a:extLst>
              <a:ext uri="{FF2B5EF4-FFF2-40B4-BE49-F238E27FC236}">
                <a16:creationId xmlns:a16="http://schemas.microsoft.com/office/drawing/2014/main" id="{65FBE408-9E42-4D5B-8619-13ECA1EF2827}"/>
              </a:ext>
            </a:extLst>
          </p:cNvPr>
          <p:cNvGrpSpPr/>
          <p:nvPr/>
        </p:nvGrpSpPr>
        <p:grpSpPr>
          <a:xfrm>
            <a:off x="9375345" y="6156904"/>
            <a:ext cx="1139414" cy="192410"/>
            <a:chOff x="8283778" y="6304514"/>
            <a:chExt cx="1162262" cy="196268"/>
          </a:xfrm>
        </p:grpSpPr>
        <p:sp>
          <p:nvSpPr>
            <p:cNvPr id="12" name="Browser_4" title="Icon of a website or an app window">
              <a:extLst>
                <a:ext uri="{FF2B5EF4-FFF2-40B4-BE49-F238E27FC236}">
                  <a16:creationId xmlns:a16="http://schemas.microsoft.com/office/drawing/2014/main" id="{384ECB20-5D8D-4A48-AD5D-EFE278B82729}"/>
                </a:ext>
              </a:extLst>
            </p:cNvPr>
            <p:cNvSpPr>
              <a:spLocks noChangeAspect="1" noEditPoints="1"/>
            </p:cNvSpPr>
            <p:nvPr/>
          </p:nvSpPr>
          <p:spPr bwMode="auto">
            <a:xfrm>
              <a:off x="8283778" y="6304514"/>
              <a:ext cx="265203" cy="196268"/>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srgbClr val="505050"/>
                </a:solidFill>
                <a:effectLst/>
                <a:uLnTx/>
                <a:uFillTx/>
                <a:latin typeface="Segoe UI"/>
              </a:endParaRPr>
            </a:p>
          </p:txBody>
        </p:sp>
        <p:sp>
          <p:nvSpPr>
            <p:cNvPr id="13" name="TextBox 183">
              <a:extLst>
                <a:ext uri="{FF2B5EF4-FFF2-40B4-BE49-F238E27FC236}">
                  <a16:creationId xmlns:a16="http://schemas.microsoft.com/office/drawing/2014/main" id="{AA9F14C7-04C8-4576-BC6A-0866CDE20A27}"/>
                </a:ext>
              </a:extLst>
            </p:cNvPr>
            <p:cNvSpPr txBox="1"/>
            <p:nvPr/>
          </p:nvSpPr>
          <p:spPr>
            <a:xfrm>
              <a:off x="8749131" y="6304514"/>
              <a:ext cx="696909" cy="138499"/>
            </a:xfrm>
            <a:prstGeom prst="rect">
              <a:avLst/>
            </a:prstGeom>
            <a:noFill/>
          </p:spPr>
          <p:txBody>
            <a:bodyPr wrap="square" lIns="0" tIns="0" rIns="0" bIns="0" rtlCol="0" anchor="ctr">
              <a:spAutoFit/>
            </a:bodyPr>
            <a:lstStyle/>
            <a:p>
              <a:pPr marL="0" marR="0" lvl="0" indent="0" defTabSz="914314"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a:rPr>
                <a:t>RemoteApp</a:t>
              </a:r>
            </a:p>
          </p:txBody>
        </p:sp>
      </p:grpSp>
      <p:grpSp>
        <p:nvGrpSpPr>
          <p:cNvPr id="14" name="Group 157">
            <a:extLst>
              <a:ext uri="{FF2B5EF4-FFF2-40B4-BE49-F238E27FC236}">
                <a16:creationId xmlns:a16="http://schemas.microsoft.com/office/drawing/2014/main" id="{DBD37914-0EFB-42C7-9221-D0CF93E85DE1}"/>
              </a:ext>
            </a:extLst>
          </p:cNvPr>
          <p:cNvGrpSpPr/>
          <p:nvPr/>
        </p:nvGrpSpPr>
        <p:grpSpPr>
          <a:xfrm>
            <a:off x="7772357" y="2312865"/>
            <a:ext cx="4199475" cy="2405664"/>
            <a:chOff x="6769675" y="2405063"/>
            <a:chExt cx="4941016" cy="2453903"/>
          </a:xfrm>
        </p:grpSpPr>
        <p:sp>
          <p:nvSpPr>
            <p:cNvPr id="15" name="Rectangle: Rounded Corners 11">
              <a:extLst>
                <a:ext uri="{FF2B5EF4-FFF2-40B4-BE49-F238E27FC236}">
                  <a16:creationId xmlns:a16="http://schemas.microsoft.com/office/drawing/2014/main" id="{7C5FF79D-23FA-4D24-8F56-3DF0EA381990}"/>
                </a:ext>
              </a:extLst>
            </p:cNvPr>
            <p:cNvSpPr/>
            <p:nvPr/>
          </p:nvSpPr>
          <p:spPr bwMode="auto">
            <a:xfrm>
              <a:off x="6769675" y="2405063"/>
              <a:ext cx="4941016" cy="2181226"/>
            </a:xfrm>
            <a:prstGeom prst="roundRect">
              <a:avLst>
                <a:gd name="adj" fmla="val 10215"/>
              </a:avLst>
            </a:prstGeom>
            <a:noFill/>
            <a:ln w="19050" cap="rnd" cmpd="sng" algn="ctr">
              <a:solidFill>
                <a:srgbClr val="282828"/>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4">
              <a:extLst>
                <a:ext uri="{FF2B5EF4-FFF2-40B4-BE49-F238E27FC236}">
                  <a16:creationId xmlns:a16="http://schemas.microsoft.com/office/drawing/2014/main" id="{B8F5351B-EBAA-41F4-A63D-975237D47374}"/>
                </a:ext>
              </a:extLst>
            </p:cNvPr>
            <p:cNvCxnSpPr>
              <a:cxnSpLocks/>
            </p:cNvCxnSpPr>
            <p:nvPr/>
          </p:nvCxnSpPr>
          <p:spPr>
            <a:xfrm>
              <a:off x="9384506" y="4586289"/>
              <a:ext cx="0" cy="272677"/>
            </a:xfrm>
            <a:prstGeom prst="straightConnector1">
              <a:avLst/>
            </a:prstGeom>
            <a:noFill/>
            <a:ln w="12700" cap="rnd" cmpd="sng" algn="ctr">
              <a:solidFill>
                <a:srgbClr val="282828"/>
              </a:solidFill>
              <a:prstDash val="sysDot"/>
              <a:headEnd type="none"/>
              <a:tailEnd type="triangle" w="lg" len="med"/>
            </a:ln>
            <a:effectLst/>
          </p:spPr>
        </p:cxnSp>
      </p:grpSp>
      <p:grpSp>
        <p:nvGrpSpPr>
          <p:cNvPr id="17" name="Group 137">
            <a:extLst>
              <a:ext uri="{FF2B5EF4-FFF2-40B4-BE49-F238E27FC236}">
                <a16:creationId xmlns:a16="http://schemas.microsoft.com/office/drawing/2014/main" id="{2FCED1A0-907B-472C-BB2A-72E71B3E9FD5}"/>
              </a:ext>
            </a:extLst>
          </p:cNvPr>
          <p:cNvGrpSpPr/>
          <p:nvPr/>
        </p:nvGrpSpPr>
        <p:grpSpPr>
          <a:xfrm>
            <a:off x="7999856" y="2951242"/>
            <a:ext cx="1192952" cy="488218"/>
            <a:chOff x="7001737" y="3056241"/>
            <a:chExt cx="1216873" cy="498008"/>
          </a:xfrm>
        </p:grpSpPr>
        <p:sp>
          <p:nvSpPr>
            <p:cNvPr id="18" name="TextBox 91">
              <a:extLst>
                <a:ext uri="{FF2B5EF4-FFF2-40B4-BE49-F238E27FC236}">
                  <a16:creationId xmlns:a16="http://schemas.microsoft.com/office/drawing/2014/main" id="{AA32B691-6BAD-492E-A4BF-8C79F76EA540}"/>
                </a:ext>
              </a:extLst>
            </p:cNvPr>
            <p:cNvSpPr txBox="1"/>
            <p:nvPr/>
          </p:nvSpPr>
          <p:spPr>
            <a:xfrm>
              <a:off x="7521701" y="3241756"/>
              <a:ext cx="696909" cy="138499"/>
            </a:xfrm>
            <a:prstGeom prst="rect">
              <a:avLst/>
            </a:prstGeom>
            <a:noFill/>
          </p:spPr>
          <p:txBody>
            <a:bodyPr wrap="square" lIns="0" tIns="0" rIns="0" bIns="0" rtlCol="0" anchor="ctr">
              <a:spAutoFit/>
            </a:bodyPr>
            <a:lstStyle/>
            <a:p>
              <a:pPr marL="0" marR="0" lvl="0" indent="0" defTabSz="914314"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srgbClr val="000000"/>
                  </a:solidFill>
                  <a:effectLst/>
                  <a:uLnTx/>
                  <a:uFillTx/>
                  <a:latin typeface="Segoe UI"/>
                </a:rPr>
                <a:t>Web access</a:t>
              </a:r>
            </a:p>
          </p:txBody>
        </p:sp>
        <p:grpSp>
          <p:nvGrpSpPr>
            <p:cNvPr id="19" name="Group 2072">
              <a:extLst>
                <a:ext uri="{FF2B5EF4-FFF2-40B4-BE49-F238E27FC236}">
                  <a16:creationId xmlns:a16="http://schemas.microsoft.com/office/drawing/2014/main" id="{4408E688-6929-4AB1-8CC2-AC85069BE012}"/>
                </a:ext>
              </a:extLst>
            </p:cNvPr>
            <p:cNvGrpSpPr/>
            <p:nvPr/>
          </p:nvGrpSpPr>
          <p:grpSpPr>
            <a:xfrm>
              <a:off x="7001737" y="3056241"/>
              <a:ext cx="485242" cy="498008"/>
              <a:chOff x="7001737" y="3056241"/>
              <a:chExt cx="485242" cy="498008"/>
            </a:xfrm>
          </p:grpSpPr>
          <p:sp>
            <p:nvSpPr>
              <p:cNvPr id="20" name="Rectangle 22">
                <a:extLst>
                  <a:ext uri="{FF2B5EF4-FFF2-40B4-BE49-F238E27FC236}">
                    <a16:creationId xmlns:a16="http://schemas.microsoft.com/office/drawing/2014/main" id="{30CAB2D1-4B61-4374-976F-9CC54D77CAFD}"/>
                  </a:ext>
                </a:extLst>
              </p:cNvPr>
              <p:cNvSpPr/>
              <p:nvPr/>
            </p:nvSpPr>
            <p:spPr bwMode="auto">
              <a:xfrm>
                <a:off x="7044873" y="3112142"/>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DB53C662-C59C-4313-AAAD-0D0542BA57F2}"/>
                  </a:ext>
                </a:extLst>
              </p:cNvPr>
              <p:cNvSpPr/>
              <p:nvPr/>
            </p:nvSpPr>
            <p:spPr bwMode="auto">
              <a:xfrm>
                <a:off x="7023305" y="3084192"/>
                <a:ext cx="442106" cy="442107"/>
              </a:xfrm>
              <a:prstGeom prst="rect">
                <a:avLst/>
              </a:prstGeom>
              <a:solidFill>
                <a:srgbClr val="B2B2B2"/>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063">
                <a:extLst>
                  <a:ext uri="{FF2B5EF4-FFF2-40B4-BE49-F238E27FC236}">
                    <a16:creationId xmlns:a16="http://schemas.microsoft.com/office/drawing/2014/main" id="{25BAF538-AE07-49F0-89CC-A2C2C57771AA}"/>
                  </a:ext>
                </a:extLst>
              </p:cNvPr>
              <p:cNvGrpSpPr/>
              <p:nvPr/>
            </p:nvGrpSpPr>
            <p:grpSpPr>
              <a:xfrm>
                <a:off x="7001737" y="3056241"/>
                <a:ext cx="442106" cy="442107"/>
                <a:chOff x="7001737" y="3056241"/>
                <a:chExt cx="442106" cy="442107"/>
              </a:xfrm>
            </p:grpSpPr>
            <p:sp>
              <p:nvSpPr>
                <p:cNvPr id="23" name="Rectangle 21">
                  <a:extLst>
                    <a:ext uri="{FF2B5EF4-FFF2-40B4-BE49-F238E27FC236}">
                      <a16:creationId xmlns:a16="http://schemas.microsoft.com/office/drawing/2014/main" id="{22F881BF-DBFC-4EB8-8277-CF5130DA45C1}"/>
                    </a:ext>
                  </a:extLst>
                </p:cNvPr>
                <p:cNvSpPr/>
                <p:nvPr/>
              </p:nvSpPr>
              <p:spPr bwMode="auto">
                <a:xfrm>
                  <a:off x="7001737" y="3056241"/>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globe_2" title="Icon of a sphere made of lines">
                  <a:extLst>
                    <a:ext uri="{FF2B5EF4-FFF2-40B4-BE49-F238E27FC236}">
                      <a16:creationId xmlns:a16="http://schemas.microsoft.com/office/drawing/2014/main" id="{D6053E0A-1019-4962-B2B1-3C061878EA17}"/>
                    </a:ext>
                  </a:extLst>
                </p:cNvPr>
                <p:cNvSpPr>
                  <a:spLocks noChangeAspect="1" noEditPoints="1"/>
                </p:cNvSpPr>
                <p:nvPr/>
              </p:nvSpPr>
              <p:spPr bwMode="auto">
                <a:xfrm>
                  <a:off x="7124656" y="3179160"/>
                  <a:ext cx="196268" cy="19626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gradFill>
                    <a:effectLst/>
                    <a:uLnTx/>
                    <a:uFillTx/>
                    <a:latin typeface="Segoe UI"/>
                  </a:endParaRPr>
                </a:p>
              </p:txBody>
            </p:sp>
          </p:grpSp>
        </p:grpSp>
      </p:grpSp>
      <p:grpSp>
        <p:nvGrpSpPr>
          <p:cNvPr id="25" name="Group 150">
            <a:extLst>
              <a:ext uri="{FF2B5EF4-FFF2-40B4-BE49-F238E27FC236}">
                <a16:creationId xmlns:a16="http://schemas.microsoft.com/office/drawing/2014/main" id="{16F62C4C-CB7F-45C4-A4B2-F79541E3016F}"/>
              </a:ext>
            </a:extLst>
          </p:cNvPr>
          <p:cNvGrpSpPr/>
          <p:nvPr/>
        </p:nvGrpSpPr>
        <p:grpSpPr>
          <a:xfrm>
            <a:off x="7999856" y="3670866"/>
            <a:ext cx="1191315" cy="488218"/>
            <a:chOff x="7001737" y="3790295"/>
            <a:chExt cx="1215203" cy="498008"/>
          </a:xfrm>
        </p:grpSpPr>
        <p:sp>
          <p:nvSpPr>
            <p:cNvPr id="26" name="TextBox 97">
              <a:extLst>
                <a:ext uri="{FF2B5EF4-FFF2-40B4-BE49-F238E27FC236}">
                  <a16:creationId xmlns:a16="http://schemas.microsoft.com/office/drawing/2014/main" id="{7ADF658E-ED3A-4EF1-BE38-07A3E5C03422}"/>
                </a:ext>
              </a:extLst>
            </p:cNvPr>
            <p:cNvSpPr txBox="1"/>
            <p:nvPr/>
          </p:nvSpPr>
          <p:spPr>
            <a:xfrm>
              <a:off x="7520031" y="3975810"/>
              <a:ext cx="696909" cy="138499"/>
            </a:xfrm>
            <a:prstGeom prst="rect">
              <a:avLst/>
            </a:prstGeom>
            <a:noFill/>
          </p:spPr>
          <p:txBody>
            <a:bodyPr wrap="square" lIns="0" tIns="0" rIns="0" bIns="0" rtlCol="0" anchor="ctr">
              <a:spAutoFit/>
            </a:bodyPr>
            <a:lstStyle/>
            <a:p>
              <a:pPr marL="0" marR="0" lvl="0" indent="0" defTabSz="914314"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a:rPr>
                <a:t>Management</a:t>
              </a:r>
            </a:p>
          </p:txBody>
        </p:sp>
        <p:grpSp>
          <p:nvGrpSpPr>
            <p:cNvPr id="27" name="Group 2073">
              <a:extLst>
                <a:ext uri="{FF2B5EF4-FFF2-40B4-BE49-F238E27FC236}">
                  <a16:creationId xmlns:a16="http://schemas.microsoft.com/office/drawing/2014/main" id="{61AE30B9-755D-47BB-8ED8-EF6DDA8DE19F}"/>
                </a:ext>
              </a:extLst>
            </p:cNvPr>
            <p:cNvGrpSpPr/>
            <p:nvPr/>
          </p:nvGrpSpPr>
          <p:grpSpPr>
            <a:xfrm>
              <a:off x="7001737" y="3790295"/>
              <a:ext cx="485242" cy="498008"/>
              <a:chOff x="7001737" y="3790295"/>
              <a:chExt cx="485242" cy="498008"/>
            </a:xfrm>
          </p:grpSpPr>
          <p:sp>
            <p:nvSpPr>
              <p:cNvPr id="28" name="Rectangle 27">
                <a:extLst>
                  <a:ext uri="{FF2B5EF4-FFF2-40B4-BE49-F238E27FC236}">
                    <a16:creationId xmlns:a16="http://schemas.microsoft.com/office/drawing/2014/main" id="{3051A264-2A02-4F21-9889-9FF994C261ED}"/>
                  </a:ext>
                </a:extLst>
              </p:cNvPr>
              <p:cNvSpPr/>
              <p:nvPr/>
            </p:nvSpPr>
            <p:spPr bwMode="auto">
              <a:xfrm>
                <a:off x="7044873" y="3846196"/>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1AABEB-473B-4148-92B8-31A9F9770641}"/>
                  </a:ext>
                </a:extLst>
              </p:cNvPr>
              <p:cNvSpPr/>
              <p:nvPr/>
            </p:nvSpPr>
            <p:spPr bwMode="auto">
              <a:xfrm>
                <a:off x="7023305" y="3818246"/>
                <a:ext cx="442106" cy="442107"/>
              </a:xfrm>
              <a:prstGeom prst="rect">
                <a:avLst/>
              </a:prstGeom>
              <a:solidFill>
                <a:srgbClr val="B2B2B2"/>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064">
                <a:extLst>
                  <a:ext uri="{FF2B5EF4-FFF2-40B4-BE49-F238E27FC236}">
                    <a16:creationId xmlns:a16="http://schemas.microsoft.com/office/drawing/2014/main" id="{BB377A46-FB9E-4DB0-B9D6-B5E3D4B4249F}"/>
                  </a:ext>
                </a:extLst>
              </p:cNvPr>
              <p:cNvGrpSpPr/>
              <p:nvPr/>
            </p:nvGrpSpPr>
            <p:grpSpPr>
              <a:xfrm>
                <a:off x="7001737" y="3790295"/>
                <a:ext cx="442106" cy="442107"/>
                <a:chOff x="7001737" y="3790295"/>
                <a:chExt cx="442106" cy="442107"/>
              </a:xfrm>
            </p:grpSpPr>
            <p:sp>
              <p:nvSpPr>
                <p:cNvPr id="31" name="Rectangle 29">
                  <a:extLst>
                    <a:ext uri="{FF2B5EF4-FFF2-40B4-BE49-F238E27FC236}">
                      <a16:creationId xmlns:a16="http://schemas.microsoft.com/office/drawing/2014/main" id="{240950E2-DFE4-49B7-BB72-FB3DBF97C428}"/>
                    </a:ext>
                  </a:extLst>
                </p:cNvPr>
                <p:cNvSpPr/>
                <p:nvPr/>
              </p:nvSpPr>
              <p:spPr bwMode="auto">
                <a:xfrm>
                  <a:off x="7001737" y="3790295"/>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globe_6" title="Icon of a monitor in front of a sphere made of lines">
                  <a:extLst>
                    <a:ext uri="{FF2B5EF4-FFF2-40B4-BE49-F238E27FC236}">
                      <a16:creationId xmlns:a16="http://schemas.microsoft.com/office/drawing/2014/main" id="{E6986B60-CF5B-4A8B-A702-F66383C381DA}"/>
                    </a:ext>
                  </a:extLst>
                </p:cNvPr>
                <p:cNvSpPr>
                  <a:spLocks noChangeAspect="1" noEditPoints="1"/>
                </p:cNvSpPr>
                <p:nvPr/>
              </p:nvSpPr>
              <p:spPr bwMode="auto">
                <a:xfrm>
                  <a:off x="7131184" y="3913214"/>
                  <a:ext cx="183213" cy="19626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solidFill>
                      <a:srgbClr val="505050"/>
                    </a:solidFill>
                    <a:effectLst/>
                    <a:uLnTx/>
                    <a:uFillTx/>
                    <a:latin typeface="Segoe UI"/>
                  </a:endParaRPr>
                </a:p>
              </p:txBody>
            </p:sp>
          </p:grpSp>
        </p:grpSp>
      </p:grpSp>
      <p:grpSp>
        <p:nvGrpSpPr>
          <p:cNvPr id="33" name="Group 136">
            <a:extLst>
              <a:ext uri="{FF2B5EF4-FFF2-40B4-BE49-F238E27FC236}">
                <a16:creationId xmlns:a16="http://schemas.microsoft.com/office/drawing/2014/main" id="{C47E386F-89B7-403D-BAB9-2D23D822E0EF}"/>
              </a:ext>
            </a:extLst>
          </p:cNvPr>
          <p:cNvGrpSpPr/>
          <p:nvPr/>
        </p:nvGrpSpPr>
        <p:grpSpPr>
          <a:xfrm>
            <a:off x="9288634" y="2955006"/>
            <a:ext cx="1192647" cy="488218"/>
            <a:chOff x="8250884" y="3060081"/>
            <a:chExt cx="1216562" cy="498008"/>
          </a:xfrm>
        </p:grpSpPr>
        <p:sp>
          <p:nvSpPr>
            <p:cNvPr id="34" name="TextBox 100">
              <a:extLst>
                <a:ext uri="{FF2B5EF4-FFF2-40B4-BE49-F238E27FC236}">
                  <a16:creationId xmlns:a16="http://schemas.microsoft.com/office/drawing/2014/main" id="{FF4F5045-587D-48EF-BA88-6A256D689648}"/>
                </a:ext>
              </a:extLst>
            </p:cNvPr>
            <p:cNvSpPr txBox="1"/>
            <p:nvPr/>
          </p:nvSpPr>
          <p:spPr>
            <a:xfrm>
              <a:off x="8770537" y="3207131"/>
              <a:ext cx="696909" cy="138499"/>
            </a:xfrm>
            <a:prstGeom prst="rect">
              <a:avLst/>
            </a:prstGeom>
            <a:noFill/>
          </p:spPr>
          <p:txBody>
            <a:bodyPr wrap="square" lIns="0" tIns="0" rIns="0" bIns="0" rtlCol="0" anchor="ctr">
              <a:spAutoFit/>
            </a:bodyPr>
            <a:lstStyle/>
            <a:p>
              <a:pPr marL="0" marR="0" lvl="0" indent="0" defTabSz="914314"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a:rPr>
                <a:t>Diagnostics</a:t>
              </a:r>
            </a:p>
          </p:txBody>
        </p:sp>
        <p:grpSp>
          <p:nvGrpSpPr>
            <p:cNvPr id="35" name="Group 2075">
              <a:extLst>
                <a:ext uri="{FF2B5EF4-FFF2-40B4-BE49-F238E27FC236}">
                  <a16:creationId xmlns:a16="http://schemas.microsoft.com/office/drawing/2014/main" id="{D60213B2-F230-4625-A053-B76797958FB2}"/>
                </a:ext>
              </a:extLst>
            </p:cNvPr>
            <p:cNvGrpSpPr/>
            <p:nvPr/>
          </p:nvGrpSpPr>
          <p:grpSpPr>
            <a:xfrm>
              <a:off x="8250884" y="3060081"/>
              <a:ext cx="485242" cy="498008"/>
              <a:chOff x="8250884" y="3060081"/>
              <a:chExt cx="485242" cy="498008"/>
            </a:xfrm>
          </p:grpSpPr>
          <p:sp>
            <p:nvSpPr>
              <p:cNvPr id="36" name="Rectangle 37">
                <a:extLst>
                  <a:ext uri="{FF2B5EF4-FFF2-40B4-BE49-F238E27FC236}">
                    <a16:creationId xmlns:a16="http://schemas.microsoft.com/office/drawing/2014/main" id="{FB1BF7CF-3A48-46FA-9008-426FD171D9CA}"/>
                  </a:ext>
                </a:extLst>
              </p:cNvPr>
              <p:cNvSpPr/>
              <p:nvPr/>
            </p:nvSpPr>
            <p:spPr bwMode="auto">
              <a:xfrm>
                <a:off x="8294020" y="3115982"/>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8">
                <a:extLst>
                  <a:ext uri="{FF2B5EF4-FFF2-40B4-BE49-F238E27FC236}">
                    <a16:creationId xmlns:a16="http://schemas.microsoft.com/office/drawing/2014/main" id="{85EDC3D6-5CA7-48F8-BB83-A917CA152CC2}"/>
                  </a:ext>
                </a:extLst>
              </p:cNvPr>
              <p:cNvSpPr/>
              <p:nvPr/>
            </p:nvSpPr>
            <p:spPr bwMode="auto">
              <a:xfrm>
                <a:off x="8272452" y="3088032"/>
                <a:ext cx="442106" cy="442107"/>
              </a:xfrm>
              <a:prstGeom prst="rect">
                <a:avLst/>
              </a:prstGeom>
              <a:solidFill>
                <a:srgbClr val="B2B2B2"/>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2065">
                <a:extLst>
                  <a:ext uri="{FF2B5EF4-FFF2-40B4-BE49-F238E27FC236}">
                    <a16:creationId xmlns:a16="http://schemas.microsoft.com/office/drawing/2014/main" id="{E435DE35-3ED1-4FAF-9809-0B66226C07CC}"/>
                  </a:ext>
                </a:extLst>
              </p:cNvPr>
              <p:cNvGrpSpPr/>
              <p:nvPr/>
            </p:nvGrpSpPr>
            <p:grpSpPr>
              <a:xfrm>
                <a:off x="8250884" y="3060081"/>
                <a:ext cx="442106" cy="442107"/>
                <a:chOff x="8250884" y="3060081"/>
                <a:chExt cx="442106" cy="442107"/>
              </a:xfrm>
            </p:grpSpPr>
            <p:sp>
              <p:nvSpPr>
                <p:cNvPr id="39" name="Rectangle 39">
                  <a:extLst>
                    <a:ext uri="{FF2B5EF4-FFF2-40B4-BE49-F238E27FC236}">
                      <a16:creationId xmlns:a16="http://schemas.microsoft.com/office/drawing/2014/main" id="{190BBB53-7E95-41E3-A24C-CAC39101C6A5}"/>
                    </a:ext>
                  </a:extLst>
                </p:cNvPr>
                <p:cNvSpPr/>
                <p:nvPr/>
              </p:nvSpPr>
              <p:spPr bwMode="auto">
                <a:xfrm>
                  <a:off x="8250884" y="3060081"/>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ool" title="Icon of a skrewdriver and wrench">
                  <a:extLst>
                    <a:ext uri="{FF2B5EF4-FFF2-40B4-BE49-F238E27FC236}">
                      <a16:creationId xmlns:a16="http://schemas.microsoft.com/office/drawing/2014/main" id="{BD4C8E96-EAFC-45F3-BAB8-2EBAD3DE7313}"/>
                    </a:ext>
                  </a:extLst>
                </p:cNvPr>
                <p:cNvSpPr>
                  <a:spLocks noChangeAspect="1" noEditPoints="1"/>
                </p:cNvSpPr>
                <p:nvPr/>
              </p:nvSpPr>
              <p:spPr bwMode="auto">
                <a:xfrm>
                  <a:off x="8402270" y="3183000"/>
                  <a:ext cx="139335" cy="19626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rgbClr val="0078D7"/>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ndParaRPr>
                </a:p>
              </p:txBody>
            </p:sp>
          </p:grpSp>
        </p:grpSp>
      </p:grpSp>
      <p:grpSp>
        <p:nvGrpSpPr>
          <p:cNvPr id="41" name="Group 133">
            <a:extLst>
              <a:ext uri="{FF2B5EF4-FFF2-40B4-BE49-F238E27FC236}">
                <a16:creationId xmlns:a16="http://schemas.microsoft.com/office/drawing/2014/main" id="{220F2C13-BDE8-470B-8486-2EF88285FCFC}"/>
              </a:ext>
            </a:extLst>
          </p:cNvPr>
          <p:cNvGrpSpPr/>
          <p:nvPr/>
        </p:nvGrpSpPr>
        <p:grpSpPr>
          <a:xfrm>
            <a:off x="10577108" y="2958771"/>
            <a:ext cx="1192342" cy="488218"/>
            <a:chOff x="9500031" y="3063921"/>
            <a:chExt cx="1216251" cy="498008"/>
          </a:xfrm>
        </p:grpSpPr>
        <p:sp>
          <p:nvSpPr>
            <p:cNvPr id="42" name="TextBox 103">
              <a:extLst>
                <a:ext uri="{FF2B5EF4-FFF2-40B4-BE49-F238E27FC236}">
                  <a16:creationId xmlns:a16="http://schemas.microsoft.com/office/drawing/2014/main" id="{FD28CAE2-39AE-4BD2-90EA-017C5FC05382}"/>
                </a:ext>
              </a:extLst>
            </p:cNvPr>
            <p:cNvSpPr txBox="1"/>
            <p:nvPr/>
          </p:nvSpPr>
          <p:spPr>
            <a:xfrm>
              <a:off x="10019373" y="3241756"/>
              <a:ext cx="696909" cy="138499"/>
            </a:xfrm>
            <a:prstGeom prst="rect">
              <a:avLst/>
            </a:prstGeom>
            <a:noFill/>
          </p:spPr>
          <p:txBody>
            <a:bodyPr wrap="square" lIns="0" tIns="0" rIns="0" bIns="0" rtlCol="0" anchor="ctr">
              <a:spAutoFit/>
            </a:bodyPr>
            <a:lstStyle/>
            <a:p>
              <a:pPr marL="0" marR="0" lvl="0" indent="0" defTabSz="914314"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a:rPr>
                <a:t>Gateway</a:t>
              </a:r>
            </a:p>
          </p:txBody>
        </p:sp>
        <p:grpSp>
          <p:nvGrpSpPr>
            <p:cNvPr id="43" name="Group 2076">
              <a:extLst>
                <a:ext uri="{FF2B5EF4-FFF2-40B4-BE49-F238E27FC236}">
                  <a16:creationId xmlns:a16="http://schemas.microsoft.com/office/drawing/2014/main" id="{00970AD9-2E43-44A9-A043-F9FE4279D241}"/>
                </a:ext>
              </a:extLst>
            </p:cNvPr>
            <p:cNvGrpSpPr/>
            <p:nvPr/>
          </p:nvGrpSpPr>
          <p:grpSpPr>
            <a:xfrm>
              <a:off x="9500031" y="3063921"/>
              <a:ext cx="485242" cy="498008"/>
              <a:chOff x="9500031" y="3063921"/>
              <a:chExt cx="485242" cy="498008"/>
            </a:xfrm>
          </p:grpSpPr>
          <p:sp>
            <p:nvSpPr>
              <p:cNvPr id="44" name="Rectangle 46">
                <a:extLst>
                  <a:ext uri="{FF2B5EF4-FFF2-40B4-BE49-F238E27FC236}">
                    <a16:creationId xmlns:a16="http://schemas.microsoft.com/office/drawing/2014/main" id="{95861B5C-83E1-480E-B9F1-DBE390632463}"/>
                  </a:ext>
                </a:extLst>
              </p:cNvPr>
              <p:cNvSpPr/>
              <p:nvPr/>
            </p:nvSpPr>
            <p:spPr bwMode="auto">
              <a:xfrm>
                <a:off x="9543167" y="3119822"/>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7">
                <a:extLst>
                  <a:ext uri="{FF2B5EF4-FFF2-40B4-BE49-F238E27FC236}">
                    <a16:creationId xmlns:a16="http://schemas.microsoft.com/office/drawing/2014/main" id="{860C78D9-1CC1-4D22-B6EB-D8A1F6384289}"/>
                  </a:ext>
                </a:extLst>
              </p:cNvPr>
              <p:cNvSpPr/>
              <p:nvPr/>
            </p:nvSpPr>
            <p:spPr bwMode="auto">
              <a:xfrm>
                <a:off x="9521599" y="3091872"/>
                <a:ext cx="442106" cy="442107"/>
              </a:xfrm>
              <a:prstGeom prst="rect">
                <a:avLst/>
              </a:prstGeom>
              <a:solidFill>
                <a:srgbClr val="B2B2B2"/>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 name="Group 2066">
                <a:extLst>
                  <a:ext uri="{FF2B5EF4-FFF2-40B4-BE49-F238E27FC236}">
                    <a16:creationId xmlns:a16="http://schemas.microsoft.com/office/drawing/2014/main" id="{2F7ADE58-CB7D-4000-9EF6-5A8EC93B3891}"/>
                  </a:ext>
                </a:extLst>
              </p:cNvPr>
              <p:cNvGrpSpPr/>
              <p:nvPr/>
            </p:nvGrpSpPr>
            <p:grpSpPr>
              <a:xfrm>
                <a:off x="9500031" y="3063921"/>
                <a:ext cx="442106" cy="442107"/>
                <a:chOff x="9500031" y="3063921"/>
                <a:chExt cx="442106" cy="442107"/>
              </a:xfrm>
            </p:grpSpPr>
            <p:sp>
              <p:nvSpPr>
                <p:cNvPr id="47" name="Rectangle 48">
                  <a:extLst>
                    <a:ext uri="{FF2B5EF4-FFF2-40B4-BE49-F238E27FC236}">
                      <a16:creationId xmlns:a16="http://schemas.microsoft.com/office/drawing/2014/main" id="{D7022939-0404-4F6E-81C7-6745DA8D79F6}"/>
                    </a:ext>
                  </a:extLst>
                </p:cNvPr>
                <p:cNvSpPr/>
                <p:nvPr/>
              </p:nvSpPr>
              <p:spPr bwMode="auto">
                <a:xfrm>
                  <a:off x="9500031" y="3063921"/>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Move_E7C2" title="Icon of four arrows pointing away from eachother">
                  <a:extLst>
                    <a:ext uri="{FF2B5EF4-FFF2-40B4-BE49-F238E27FC236}">
                      <a16:creationId xmlns:a16="http://schemas.microsoft.com/office/drawing/2014/main" id="{6E3145C8-5653-4F78-BA4C-9A63DB03E820}"/>
                    </a:ext>
                  </a:extLst>
                </p:cNvPr>
                <p:cNvSpPr>
                  <a:spLocks noChangeAspect="1" noEditPoints="1"/>
                </p:cNvSpPr>
                <p:nvPr/>
              </p:nvSpPr>
              <p:spPr bwMode="auto">
                <a:xfrm>
                  <a:off x="9622975" y="3186840"/>
                  <a:ext cx="196219" cy="19626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7"/>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grpSp>
        <p:nvGrpSpPr>
          <p:cNvPr id="49" name="Group 132">
            <a:extLst>
              <a:ext uri="{FF2B5EF4-FFF2-40B4-BE49-F238E27FC236}">
                <a16:creationId xmlns:a16="http://schemas.microsoft.com/office/drawing/2014/main" id="{CD34E04E-E0A0-4C4E-92CA-30736F47FCE8}"/>
              </a:ext>
            </a:extLst>
          </p:cNvPr>
          <p:cNvGrpSpPr/>
          <p:nvPr/>
        </p:nvGrpSpPr>
        <p:grpSpPr>
          <a:xfrm>
            <a:off x="9288634" y="3671621"/>
            <a:ext cx="1192647" cy="488218"/>
            <a:chOff x="8120868" y="3791065"/>
            <a:chExt cx="1216562" cy="498008"/>
          </a:xfrm>
        </p:grpSpPr>
        <p:sp>
          <p:nvSpPr>
            <p:cNvPr id="50" name="TextBox 106">
              <a:extLst>
                <a:ext uri="{FF2B5EF4-FFF2-40B4-BE49-F238E27FC236}">
                  <a16:creationId xmlns:a16="http://schemas.microsoft.com/office/drawing/2014/main" id="{CCC0B0AC-9090-4D95-A11D-5D9D7C6801AC}"/>
                </a:ext>
              </a:extLst>
            </p:cNvPr>
            <p:cNvSpPr txBox="1"/>
            <p:nvPr/>
          </p:nvSpPr>
          <p:spPr>
            <a:xfrm>
              <a:off x="8640521" y="3964900"/>
              <a:ext cx="696909" cy="138499"/>
            </a:xfrm>
            <a:prstGeom prst="rect">
              <a:avLst/>
            </a:prstGeom>
            <a:noFill/>
          </p:spPr>
          <p:txBody>
            <a:bodyPr wrap="square" lIns="0" tIns="0" rIns="0" bIns="0" rtlCol="0" anchor="ctr">
              <a:spAutoFit/>
            </a:bodyPr>
            <a:lstStyle/>
            <a:p>
              <a:pPr marL="0" marR="0" lvl="0" indent="0" defTabSz="914314"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a:rPr>
                <a:t>Broker</a:t>
              </a:r>
            </a:p>
          </p:txBody>
        </p:sp>
        <p:grpSp>
          <p:nvGrpSpPr>
            <p:cNvPr id="51" name="Group 2077">
              <a:extLst>
                <a:ext uri="{FF2B5EF4-FFF2-40B4-BE49-F238E27FC236}">
                  <a16:creationId xmlns:a16="http://schemas.microsoft.com/office/drawing/2014/main" id="{AE8702FF-8893-4C38-8554-2C39458EB9FD}"/>
                </a:ext>
              </a:extLst>
            </p:cNvPr>
            <p:cNvGrpSpPr/>
            <p:nvPr/>
          </p:nvGrpSpPr>
          <p:grpSpPr>
            <a:xfrm>
              <a:off x="8120868" y="3791065"/>
              <a:ext cx="485242" cy="498008"/>
              <a:chOff x="8120868" y="3791065"/>
              <a:chExt cx="485242" cy="498008"/>
            </a:xfrm>
          </p:grpSpPr>
          <p:sp>
            <p:nvSpPr>
              <p:cNvPr id="52" name="Rectangle 55">
                <a:extLst>
                  <a:ext uri="{FF2B5EF4-FFF2-40B4-BE49-F238E27FC236}">
                    <a16:creationId xmlns:a16="http://schemas.microsoft.com/office/drawing/2014/main" id="{FB45D467-B168-4C6D-BBC5-8B2CBCAE0AF2}"/>
                  </a:ext>
                </a:extLst>
              </p:cNvPr>
              <p:cNvSpPr/>
              <p:nvPr/>
            </p:nvSpPr>
            <p:spPr bwMode="auto">
              <a:xfrm>
                <a:off x="8164004" y="3846966"/>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6">
                <a:extLst>
                  <a:ext uri="{FF2B5EF4-FFF2-40B4-BE49-F238E27FC236}">
                    <a16:creationId xmlns:a16="http://schemas.microsoft.com/office/drawing/2014/main" id="{1B4F7D3E-FFB2-4DDA-A468-2CCCD91B5946}"/>
                  </a:ext>
                </a:extLst>
              </p:cNvPr>
              <p:cNvSpPr/>
              <p:nvPr/>
            </p:nvSpPr>
            <p:spPr bwMode="auto">
              <a:xfrm>
                <a:off x="8142436" y="3819016"/>
                <a:ext cx="442106" cy="442107"/>
              </a:xfrm>
              <a:prstGeom prst="rect">
                <a:avLst/>
              </a:prstGeom>
              <a:solidFill>
                <a:srgbClr val="B2B2B2"/>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 name="Group 2067">
                <a:extLst>
                  <a:ext uri="{FF2B5EF4-FFF2-40B4-BE49-F238E27FC236}">
                    <a16:creationId xmlns:a16="http://schemas.microsoft.com/office/drawing/2014/main" id="{7C8899D1-DD35-44FD-98A0-BE208B64AA6A}"/>
                  </a:ext>
                </a:extLst>
              </p:cNvPr>
              <p:cNvGrpSpPr/>
              <p:nvPr/>
            </p:nvGrpSpPr>
            <p:grpSpPr>
              <a:xfrm>
                <a:off x="8120868" y="3791065"/>
                <a:ext cx="442106" cy="442107"/>
                <a:chOff x="8120868" y="3791065"/>
                <a:chExt cx="442106" cy="442107"/>
              </a:xfrm>
            </p:grpSpPr>
            <p:sp>
              <p:nvSpPr>
                <p:cNvPr id="55" name="Rectangle 57">
                  <a:extLst>
                    <a:ext uri="{FF2B5EF4-FFF2-40B4-BE49-F238E27FC236}">
                      <a16:creationId xmlns:a16="http://schemas.microsoft.com/office/drawing/2014/main" id="{77CC241F-2308-4F56-A414-D6122E92FF1F}"/>
                    </a:ext>
                  </a:extLst>
                </p:cNvPr>
                <p:cNvSpPr/>
                <p:nvPr/>
              </p:nvSpPr>
              <p:spPr bwMode="auto">
                <a:xfrm>
                  <a:off x="8120868" y="3791065"/>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arrow_17" title="Icon of a curved arrow that splits in two directions">
                  <a:extLst>
                    <a:ext uri="{FF2B5EF4-FFF2-40B4-BE49-F238E27FC236}">
                      <a16:creationId xmlns:a16="http://schemas.microsoft.com/office/drawing/2014/main" id="{08770C8E-E2B8-4FEE-B883-60B7D5F34EC4}"/>
                    </a:ext>
                  </a:extLst>
                </p:cNvPr>
                <p:cNvSpPr>
                  <a:spLocks noChangeAspect="1" noEditPoints="1"/>
                </p:cNvSpPr>
                <p:nvPr/>
              </p:nvSpPr>
              <p:spPr bwMode="auto">
                <a:xfrm>
                  <a:off x="8262866" y="3902274"/>
                  <a:ext cx="158105" cy="196268"/>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rgbClr val="0078D7"/>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grpSp>
        <p:nvGrpSpPr>
          <p:cNvPr id="57" name="Group 162">
            <a:extLst>
              <a:ext uri="{FF2B5EF4-FFF2-40B4-BE49-F238E27FC236}">
                <a16:creationId xmlns:a16="http://schemas.microsoft.com/office/drawing/2014/main" id="{28845368-6885-43DF-BED8-52A32FF59F63}"/>
              </a:ext>
            </a:extLst>
          </p:cNvPr>
          <p:cNvGrpSpPr/>
          <p:nvPr/>
        </p:nvGrpSpPr>
        <p:grpSpPr>
          <a:xfrm>
            <a:off x="9618602" y="1555784"/>
            <a:ext cx="752311" cy="856242"/>
            <a:chOff x="9000809" y="1743249"/>
            <a:chExt cx="767396" cy="873411"/>
          </a:xfrm>
        </p:grpSpPr>
        <p:cxnSp>
          <p:nvCxnSpPr>
            <p:cNvPr id="58" name="Straight Arrow Connector 16">
              <a:extLst>
                <a:ext uri="{FF2B5EF4-FFF2-40B4-BE49-F238E27FC236}">
                  <a16:creationId xmlns:a16="http://schemas.microsoft.com/office/drawing/2014/main" id="{C81FB28F-093E-4E8B-AEBB-190BCBED3885}"/>
                </a:ext>
              </a:extLst>
            </p:cNvPr>
            <p:cNvCxnSpPr>
              <a:cxnSpLocks/>
            </p:cNvCxnSpPr>
            <p:nvPr/>
          </p:nvCxnSpPr>
          <p:spPr>
            <a:xfrm>
              <a:off x="9384506" y="2256293"/>
              <a:ext cx="0" cy="360367"/>
            </a:xfrm>
            <a:prstGeom prst="straightConnector1">
              <a:avLst/>
            </a:prstGeom>
            <a:noFill/>
            <a:ln w="12700" cap="rnd" cmpd="sng" algn="ctr">
              <a:solidFill>
                <a:srgbClr val="6C6E6C"/>
              </a:solidFill>
              <a:prstDash val="sysDot"/>
              <a:headEnd type="none"/>
              <a:tailEnd type="triangle" w="lg" len="med"/>
            </a:ln>
            <a:effectLst/>
          </p:spPr>
        </p:cxnSp>
        <p:grpSp>
          <p:nvGrpSpPr>
            <p:cNvPr id="59" name="Group 156">
              <a:extLst>
                <a:ext uri="{FF2B5EF4-FFF2-40B4-BE49-F238E27FC236}">
                  <a16:creationId xmlns:a16="http://schemas.microsoft.com/office/drawing/2014/main" id="{397CF43D-2DF0-42D0-A69F-D5DA843D16D1}"/>
                </a:ext>
              </a:extLst>
            </p:cNvPr>
            <p:cNvGrpSpPr/>
            <p:nvPr/>
          </p:nvGrpSpPr>
          <p:grpSpPr>
            <a:xfrm>
              <a:off x="9000809" y="1743249"/>
              <a:ext cx="767396" cy="429782"/>
              <a:chOff x="9190621" y="1225751"/>
              <a:chExt cx="635893" cy="356134"/>
            </a:xfrm>
          </p:grpSpPr>
          <p:sp>
            <p:nvSpPr>
              <p:cNvPr id="60" name="Devices3_EA6C" title="Icon of a cellphone in front of a monitor">
                <a:extLst>
                  <a:ext uri="{FF2B5EF4-FFF2-40B4-BE49-F238E27FC236}">
                    <a16:creationId xmlns:a16="http://schemas.microsoft.com/office/drawing/2014/main" id="{1BD2A42D-A70E-483D-A94C-DD61C180773B}"/>
                  </a:ext>
                </a:extLst>
              </p:cNvPr>
              <p:cNvSpPr>
                <a:spLocks noChangeAspect="1" noEditPoints="1"/>
              </p:cNvSpPr>
              <p:nvPr/>
            </p:nvSpPr>
            <p:spPr bwMode="auto">
              <a:xfrm>
                <a:off x="9190621" y="1225751"/>
                <a:ext cx="403286" cy="279388"/>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61" name="Laptop_E770" title="Icon of a laptop">
                <a:extLst>
                  <a:ext uri="{FF2B5EF4-FFF2-40B4-BE49-F238E27FC236}">
                    <a16:creationId xmlns:a16="http://schemas.microsoft.com/office/drawing/2014/main" id="{8EF6F81E-F9CB-416C-A7D9-B301298E6162}"/>
                  </a:ext>
                </a:extLst>
              </p:cNvPr>
              <p:cNvSpPr>
                <a:spLocks noChangeAspect="1" noEditPoints="1"/>
              </p:cNvSpPr>
              <p:nvPr/>
            </p:nvSpPr>
            <p:spPr bwMode="auto">
              <a:xfrm>
                <a:off x="9448993" y="1329974"/>
                <a:ext cx="377521" cy="25191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3F3F3"/>
              </a:solidFill>
              <a:ln w="15875" cap="sq">
                <a:solidFill>
                  <a:srgbClr val="000000"/>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gradFill>
                  <a:effectLst/>
                  <a:uLnTx/>
                  <a:uFillTx/>
                  <a:latin typeface="Segoe UI"/>
                </a:endParaRPr>
              </a:p>
            </p:txBody>
          </p:sp>
        </p:grpSp>
      </p:grpSp>
      <p:sp>
        <p:nvSpPr>
          <p:cNvPr id="62" name="TextBox 151">
            <a:extLst>
              <a:ext uri="{FF2B5EF4-FFF2-40B4-BE49-F238E27FC236}">
                <a16:creationId xmlns:a16="http://schemas.microsoft.com/office/drawing/2014/main" id="{E814F73C-6D93-406E-ADCA-77DC111EB25B}"/>
              </a:ext>
            </a:extLst>
          </p:cNvPr>
          <p:cNvSpPr txBox="1"/>
          <p:nvPr/>
        </p:nvSpPr>
        <p:spPr>
          <a:xfrm>
            <a:off x="9831551" y="5387160"/>
            <a:ext cx="683209" cy="271554"/>
          </a:xfrm>
          <a:prstGeom prst="rect">
            <a:avLst/>
          </a:prstGeom>
          <a:noFill/>
        </p:spPr>
        <p:txBody>
          <a:bodyPr wrap="square" lIns="0" tIns="0" rIns="0" bIns="0" rtlCol="0" anchor="ctr">
            <a:spAutoFit/>
          </a:bodyPr>
          <a:lstStyle/>
          <a:p>
            <a:pPr defTabSz="914314">
              <a:defRPr/>
            </a:pPr>
            <a:r>
              <a:rPr lang="en-US" sz="882">
                <a:solidFill>
                  <a:srgbClr val="000000"/>
                </a:solidFill>
                <a:latin typeface="Segoe UI"/>
              </a:rPr>
              <a:t>Windows 10 Enterprise</a:t>
            </a:r>
          </a:p>
        </p:txBody>
      </p:sp>
      <p:sp>
        <p:nvSpPr>
          <p:cNvPr id="63" name="TextBox 117">
            <a:extLst>
              <a:ext uri="{FF2B5EF4-FFF2-40B4-BE49-F238E27FC236}">
                <a16:creationId xmlns:a16="http://schemas.microsoft.com/office/drawing/2014/main" id="{349FB044-7665-48ED-BF71-74470493E9E7}"/>
              </a:ext>
            </a:extLst>
          </p:cNvPr>
          <p:cNvSpPr txBox="1"/>
          <p:nvPr/>
        </p:nvSpPr>
        <p:spPr>
          <a:xfrm>
            <a:off x="7999855" y="2492707"/>
            <a:ext cx="2351237" cy="133050"/>
          </a:xfrm>
          <a:prstGeom prst="rect">
            <a:avLst/>
          </a:prstGeom>
          <a:noFill/>
        </p:spPr>
        <p:txBody>
          <a:bodyPr wrap="square" lIns="0" tIns="0" rIns="0" bIns="0" rtlCol="0" anchor="ctr">
            <a:spAutoFit/>
          </a:bodyPr>
          <a:lstStyle/>
          <a:p>
            <a:pPr defTabSz="896302">
              <a:lnSpc>
                <a:spcPct val="90000"/>
              </a:lnSpc>
              <a:spcAft>
                <a:spcPts val="576"/>
              </a:spcAft>
              <a:defRPr/>
            </a:pPr>
            <a:r>
              <a:rPr lang="en-US" sz="961" spc="288" dirty="0">
                <a:solidFill>
                  <a:srgbClr val="282828"/>
                </a:solidFill>
                <a:latin typeface="Segoe UI Semibold"/>
              </a:rPr>
              <a:t>GESTITO DA MICROSOFT</a:t>
            </a:r>
          </a:p>
        </p:txBody>
      </p:sp>
      <p:grpSp>
        <p:nvGrpSpPr>
          <p:cNvPr id="64" name="Group 6">
            <a:extLst>
              <a:ext uri="{FF2B5EF4-FFF2-40B4-BE49-F238E27FC236}">
                <a16:creationId xmlns:a16="http://schemas.microsoft.com/office/drawing/2014/main" id="{A1343691-849B-4B19-8D2B-EB98C9334279}"/>
              </a:ext>
            </a:extLst>
          </p:cNvPr>
          <p:cNvGrpSpPr/>
          <p:nvPr/>
        </p:nvGrpSpPr>
        <p:grpSpPr>
          <a:xfrm>
            <a:off x="7995931" y="5313154"/>
            <a:ext cx="465982" cy="460817"/>
            <a:chOff x="7918570" y="5608091"/>
            <a:chExt cx="475326" cy="470057"/>
          </a:xfrm>
        </p:grpSpPr>
        <p:sp>
          <p:nvSpPr>
            <p:cNvPr id="65" name="Rectangle 166">
              <a:extLst>
                <a:ext uri="{FF2B5EF4-FFF2-40B4-BE49-F238E27FC236}">
                  <a16:creationId xmlns:a16="http://schemas.microsoft.com/office/drawing/2014/main" id="{556C956B-2B67-4984-A79A-61A6AE985221}"/>
                </a:ext>
              </a:extLst>
            </p:cNvPr>
            <p:cNvSpPr/>
            <p:nvPr/>
          </p:nvSpPr>
          <p:spPr bwMode="auto">
            <a:xfrm>
              <a:off x="7951790" y="5636041"/>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monitor" title="Icon of a monitor">
              <a:extLst>
                <a:ext uri="{FF2B5EF4-FFF2-40B4-BE49-F238E27FC236}">
                  <a16:creationId xmlns:a16="http://schemas.microsoft.com/office/drawing/2014/main" id="{63E68956-0612-4CFA-9887-5C37FB77671D}"/>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67" name="Rectangle 163">
              <a:extLst>
                <a:ext uri="{FF2B5EF4-FFF2-40B4-BE49-F238E27FC236}">
                  <a16:creationId xmlns:a16="http://schemas.microsoft.com/office/drawing/2014/main" id="{542AD3CA-5784-446A-9DCB-1EDB6654DBFE}"/>
                </a:ext>
              </a:extLst>
            </p:cNvPr>
            <p:cNvSpPr/>
            <p:nvPr/>
          </p:nvSpPr>
          <p:spPr bwMode="auto">
            <a:xfrm>
              <a:off x="7918570" y="5608091"/>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monitor" title="Icon of a monitor">
              <a:extLst>
                <a:ext uri="{FF2B5EF4-FFF2-40B4-BE49-F238E27FC236}">
                  <a16:creationId xmlns:a16="http://schemas.microsoft.com/office/drawing/2014/main" id="{931E850B-27D7-4F6F-AED3-90DFBF8E861F}"/>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ndParaRPr>
            </a:p>
          </p:txBody>
        </p:sp>
      </p:grpSp>
      <p:grpSp>
        <p:nvGrpSpPr>
          <p:cNvPr id="69" name="Group 168">
            <a:extLst>
              <a:ext uri="{FF2B5EF4-FFF2-40B4-BE49-F238E27FC236}">
                <a16:creationId xmlns:a16="http://schemas.microsoft.com/office/drawing/2014/main" id="{E932DC26-B533-4466-AAEA-88A0DFC0FAD7}"/>
              </a:ext>
            </a:extLst>
          </p:cNvPr>
          <p:cNvGrpSpPr/>
          <p:nvPr/>
        </p:nvGrpSpPr>
        <p:grpSpPr>
          <a:xfrm>
            <a:off x="9288634" y="5311436"/>
            <a:ext cx="465982" cy="460817"/>
            <a:chOff x="7918570" y="5608091"/>
            <a:chExt cx="475326" cy="470057"/>
          </a:xfrm>
        </p:grpSpPr>
        <p:sp>
          <p:nvSpPr>
            <p:cNvPr id="70" name="Rectangle 169">
              <a:extLst>
                <a:ext uri="{FF2B5EF4-FFF2-40B4-BE49-F238E27FC236}">
                  <a16:creationId xmlns:a16="http://schemas.microsoft.com/office/drawing/2014/main" id="{59FCC55E-206A-492D-A45C-5DC6DF8FCDCB}"/>
                </a:ext>
              </a:extLst>
            </p:cNvPr>
            <p:cNvSpPr/>
            <p:nvPr/>
          </p:nvSpPr>
          <p:spPr bwMode="auto">
            <a:xfrm>
              <a:off x="7951790" y="5636041"/>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monitor" title="Icon of a monitor">
              <a:extLst>
                <a:ext uri="{FF2B5EF4-FFF2-40B4-BE49-F238E27FC236}">
                  <a16:creationId xmlns:a16="http://schemas.microsoft.com/office/drawing/2014/main" id="{81599B85-0C78-461F-865D-9D763CDD1CDF}"/>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72" name="Rectangle 171">
              <a:extLst>
                <a:ext uri="{FF2B5EF4-FFF2-40B4-BE49-F238E27FC236}">
                  <a16:creationId xmlns:a16="http://schemas.microsoft.com/office/drawing/2014/main" id="{6A063F4A-8B60-44CE-A3B9-E0A1E235E5B6}"/>
                </a:ext>
              </a:extLst>
            </p:cNvPr>
            <p:cNvSpPr/>
            <p:nvPr/>
          </p:nvSpPr>
          <p:spPr bwMode="auto">
            <a:xfrm>
              <a:off x="7918570" y="5608091"/>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monitor" title="Icon of a monitor">
              <a:extLst>
                <a:ext uri="{FF2B5EF4-FFF2-40B4-BE49-F238E27FC236}">
                  <a16:creationId xmlns:a16="http://schemas.microsoft.com/office/drawing/2014/main" id="{B0481594-9CA2-4566-8784-2CAB03C6085C}"/>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ndParaRPr>
            </a:p>
          </p:txBody>
        </p:sp>
      </p:grpSp>
      <p:grpSp>
        <p:nvGrpSpPr>
          <p:cNvPr id="74" name="Group 173">
            <a:extLst>
              <a:ext uri="{FF2B5EF4-FFF2-40B4-BE49-F238E27FC236}">
                <a16:creationId xmlns:a16="http://schemas.microsoft.com/office/drawing/2014/main" id="{80936047-9E29-4548-BC8F-426361103D92}"/>
              </a:ext>
            </a:extLst>
          </p:cNvPr>
          <p:cNvGrpSpPr/>
          <p:nvPr/>
        </p:nvGrpSpPr>
        <p:grpSpPr>
          <a:xfrm>
            <a:off x="10596720" y="5311436"/>
            <a:ext cx="465982" cy="460817"/>
            <a:chOff x="7918570" y="5608091"/>
            <a:chExt cx="475326" cy="470057"/>
          </a:xfrm>
        </p:grpSpPr>
        <p:sp>
          <p:nvSpPr>
            <p:cNvPr id="75" name="Rectangle 174">
              <a:extLst>
                <a:ext uri="{FF2B5EF4-FFF2-40B4-BE49-F238E27FC236}">
                  <a16:creationId xmlns:a16="http://schemas.microsoft.com/office/drawing/2014/main" id="{EBF8CB12-37D1-486A-9F02-1A6674A249C8}"/>
                </a:ext>
              </a:extLst>
            </p:cNvPr>
            <p:cNvSpPr/>
            <p:nvPr/>
          </p:nvSpPr>
          <p:spPr bwMode="auto">
            <a:xfrm>
              <a:off x="7951790" y="5636041"/>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monitor" title="Icon of a monitor">
              <a:extLst>
                <a:ext uri="{FF2B5EF4-FFF2-40B4-BE49-F238E27FC236}">
                  <a16:creationId xmlns:a16="http://schemas.microsoft.com/office/drawing/2014/main" id="{C530F5B9-35DB-4922-9567-6D2DF441782C}"/>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77" name="Rectangle 176">
              <a:extLst>
                <a:ext uri="{FF2B5EF4-FFF2-40B4-BE49-F238E27FC236}">
                  <a16:creationId xmlns:a16="http://schemas.microsoft.com/office/drawing/2014/main" id="{09536B4E-FD76-40AA-9C25-B57C31EAB1DE}"/>
                </a:ext>
              </a:extLst>
            </p:cNvPr>
            <p:cNvSpPr/>
            <p:nvPr/>
          </p:nvSpPr>
          <p:spPr bwMode="auto">
            <a:xfrm>
              <a:off x="7918570" y="5608091"/>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monitor" title="Icon of a monitor">
              <a:extLst>
                <a:ext uri="{FF2B5EF4-FFF2-40B4-BE49-F238E27FC236}">
                  <a16:creationId xmlns:a16="http://schemas.microsoft.com/office/drawing/2014/main" id="{931F02D2-2853-43E1-A287-896826E25674}"/>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ndParaRPr>
            </a:p>
          </p:txBody>
        </p:sp>
      </p:grpSp>
      <p:sp>
        <p:nvSpPr>
          <p:cNvPr id="79" name="TextBox 187">
            <a:extLst>
              <a:ext uri="{FF2B5EF4-FFF2-40B4-BE49-F238E27FC236}">
                <a16:creationId xmlns:a16="http://schemas.microsoft.com/office/drawing/2014/main" id="{9024CD98-59D5-429B-B97B-A55B08805B39}"/>
              </a:ext>
            </a:extLst>
          </p:cNvPr>
          <p:cNvSpPr txBox="1"/>
          <p:nvPr/>
        </p:nvSpPr>
        <p:spPr>
          <a:xfrm>
            <a:off x="8528028" y="6039764"/>
            <a:ext cx="872645" cy="407227"/>
          </a:xfrm>
          <a:prstGeom prst="rect">
            <a:avLst/>
          </a:prstGeom>
          <a:noFill/>
        </p:spPr>
        <p:txBody>
          <a:bodyPr wrap="square" lIns="0" tIns="0" rIns="0" bIns="0" rtlCol="0" anchor="ctr">
            <a:spAutoFit/>
          </a:bodyPr>
          <a:lstStyle/>
          <a:p>
            <a:pPr defTabSz="914314">
              <a:defRPr/>
            </a:pPr>
            <a:r>
              <a:rPr lang="en-US" sz="882" dirty="0">
                <a:solidFill>
                  <a:srgbClr val="000000"/>
                </a:solidFill>
                <a:latin typeface="Segoe UI"/>
              </a:rPr>
              <a:t>Windows </a:t>
            </a:r>
            <a:br>
              <a:rPr lang="en-US" sz="882" dirty="0">
                <a:solidFill>
                  <a:srgbClr val="000000"/>
                </a:solidFill>
                <a:latin typeface="Segoe UI"/>
              </a:rPr>
            </a:br>
            <a:r>
              <a:rPr lang="en-US" sz="882" dirty="0">
                <a:solidFill>
                  <a:srgbClr val="000000"/>
                </a:solidFill>
                <a:latin typeface="Segoe UI"/>
              </a:rPr>
              <a:t>Server 2012 </a:t>
            </a:r>
            <a:br>
              <a:rPr lang="en-US" sz="882" dirty="0">
                <a:solidFill>
                  <a:srgbClr val="000000"/>
                </a:solidFill>
                <a:latin typeface="Segoe UI"/>
              </a:rPr>
            </a:br>
            <a:r>
              <a:rPr lang="en-US" sz="882" dirty="0">
                <a:solidFill>
                  <a:srgbClr val="000000"/>
                </a:solidFill>
                <a:latin typeface="Segoe UI"/>
              </a:rPr>
              <a:t>R2 e </a:t>
            </a:r>
            <a:r>
              <a:rPr lang="en-US" sz="882" dirty="0" err="1">
                <a:solidFill>
                  <a:srgbClr val="000000"/>
                </a:solidFill>
                <a:latin typeface="Segoe UI"/>
              </a:rPr>
              <a:t>succesivi</a:t>
            </a:r>
            <a:endParaRPr lang="en-US" sz="882" dirty="0">
              <a:solidFill>
                <a:srgbClr val="000000"/>
              </a:solidFill>
              <a:latin typeface="Segoe UI"/>
            </a:endParaRPr>
          </a:p>
        </p:txBody>
      </p:sp>
      <p:sp>
        <p:nvSpPr>
          <p:cNvPr id="80" name="TextBox 188">
            <a:extLst>
              <a:ext uri="{FF2B5EF4-FFF2-40B4-BE49-F238E27FC236}">
                <a16:creationId xmlns:a16="http://schemas.microsoft.com/office/drawing/2014/main" id="{BA47486E-9759-40D8-8799-7D6C36911DE0}"/>
              </a:ext>
            </a:extLst>
          </p:cNvPr>
          <p:cNvSpPr txBox="1"/>
          <p:nvPr/>
        </p:nvSpPr>
        <p:spPr>
          <a:xfrm>
            <a:off x="11120959" y="5335395"/>
            <a:ext cx="783848" cy="407227"/>
          </a:xfrm>
          <a:prstGeom prst="rect">
            <a:avLst/>
          </a:prstGeom>
          <a:noFill/>
        </p:spPr>
        <p:txBody>
          <a:bodyPr wrap="square" lIns="0" tIns="0" rIns="0" bIns="0" rtlCol="0" anchor="ctr">
            <a:spAutoFit/>
          </a:bodyPr>
          <a:lstStyle/>
          <a:p>
            <a:pPr defTabSz="914314">
              <a:defRPr/>
            </a:pPr>
            <a:r>
              <a:rPr lang="en-US" sz="882" dirty="0">
                <a:solidFill>
                  <a:srgbClr val="000000"/>
                </a:solidFill>
                <a:latin typeface="Segoe UI"/>
              </a:rPr>
              <a:t>Windows 10 Enterprise</a:t>
            </a:r>
            <a:br>
              <a:rPr lang="en-US" sz="882" dirty="0">
                <a:solidFill>
                  <a:srgbClr val="000000"/>
                </a:solidFill>
                <a:latin typeface="Segoe UI"/>
              </a:rPr>
            </a:br>
            <a:r>
              <a:rPr lang="en-US" sz="882" dirty="0">
                <a:solidFill>
                  <a:srgbClr val="000000"/>
                </a:solidFill>
                <a:latin typeface="Segoe UI"/>
              </a:rPr>
              <a:t>Multi-session</a:t>
            </a:r>
          </a:p>
        </p:txBody>
      </p:sp>
      <p:grpSp>
        <p:nvGrpSpPr>
          <p:cNvPr id="81" name="Group 191">
            <a:extLst>
              <a:ext uri="{FF2B5EF4-FFF2-40B4-BE49-F238E27FC236}">
                <a16:creationId xmlns:a16="http://schemas.microsoft.com/office/drawing/2014/main" id="{AF9E15F6-4854-4FDB-8382-E0D8D02CD37F}"/>
              </a:ext>
            </a:extLst>
          </p:cNvPr>
          <p:cNvGrpSpPr/>
          <p:nvPr/>
        </p:nvGrpSpPr>
        <p:grpSpPr>
          <a:xfrm>
            <a:off x="7996864" y="6034555"/>
            <a:ext cx="465982" cy="460817"/>
            <a:chOff x="7918570" y="5608091"/>
            <a:chExt cx="475326" cy="470057"/>
          </a:xfrm>
        </p:grpSpPr>
        <p:sp>
          <p:nvSpPr>
            <p:cNvPr id="82" name="Rectangle 192">
              <a:extLst>
                <a:ext uri="{FF2B5EF4-FFF2-40B4-BE49-F238E27FC236}">
                  <a16:creationId xmlns:a16="http://schemas.microsoft.com/office/drawing/2014/main" id="{5332774B-3E8B-4A40-A01E-A5C82FF0B49E}"/>
                </a:ext>
              </a:extLst>
            </p:cNvPr>
            <p:cNvSpPr/>
            <p:nvPr/>
          </p:nvSpPr>
          <p:spPr bwMode="auto">
            <a:xfrm>
              <a:off x="7951790" y="5636041"/>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monitor" title="Icon of a monitor">
              <a:extLst>
                <a:ext uri="{FF2B5EF4-FFF2-40B4-BE49-F238E27FC236}">
                  <a16:creationId xmlns:a16="http://schemas.microsoft.com/office/drawing/2014/main" id="{9557163D-22FC-49B4-809F-291BA960D400}"/>
                </a:ext>
              </a:extLst>
            </p:cNvPr>
            <p:cNvSpPr>
              <a:spLocks noChangeAspect="1" noEditPoints="1"/>
            </p:cNvSpPr>
            <p:nvPr/>
          </p:nvSpPr>
          <p:spPr bwMode="auto">
            <a:xfrm>
              <a:off x="7957531" y="5706932"/>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84" name="Rectangle 194">
              <a:extLst>
                <a:ext uri="{FF2B5EF4-FFF2-40B4-BE49-F238E27FC236}">
                  <a16:creationId xmlns:a16="http://schemas.microsoft.com/office/drawing/2014/main" id="{9336888E-F2F6-4BF8-B777-89273CDE95D4}"/>
                </a:ext>
              </a:extLst>
            </p:cNvPr>
            <p:cNvSpPr/>
            <p:nvPr/>
          </p:nvSpPr>
          <p:spPr bwMode="auto">
            <a:xfrm>
              <a:off x="7918570" y="5608091"/>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monitor" title="Icon of a monitor">
              <a:extLst>
                <a:ext uri="{FF2B5EF4-FFF2-40B4-BE49-F238E27FC236}">
                  <a16:creationId xmlns:a16="http://schemas.microsoft.com/office/drawing/2014/main" id="{E05D0556-4F48-4384-A723-76AD722A1D93}"/>
                </a:ext>
              </a:extLst>
            </p:cNvPr>
            <p:cNvSpPr>
              <a:spLocks noChangeAspect="1" noEditPoints="1"/>
            </p:cNvSpPr>
            <p:nvPr/>
          </p:nvSpPr>
          <p:spPr bwMode="auto">
            <a:xfrm>
              <a:off x="8016955" y="5710287"/>
              <a:ext cx="245335" cy="1880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1633" b="0" i="0" u="none" strike="noStrike" kern="0" cap="none" spc="0" normalizeH="0" baseline="0" noProof="0">
                <a:ln>
                  <a:noFill/>
                </a:ln>
                <a:gradFill>
                  <a:gsLst>
                    <a:gs pos="0">
                      <a:srgbClr val="505050"/>
                    </a:gs>
                    <a:gs pos="100000">
                      <a:srgbClr val="505050"/>
                    </a:gs>
                  </a:gsLst>
                </a:gradFill>
                <a:effectLst/>
                <a:uLnTx/>
                <a:uFillTx/>
                <a:latin typeface="Segoe UI"/>
              </a:endParaRPr>
            </a:p>
          </p:txBody>
        </p:sp>
      </p:grpSp>
      <p:grpSp>
        <p:nvGrpSpPr>
          <p:cNvPr id="86" name="Group 98">
            <a:extLst>
              <a:ext uri="{FF2B5EF4-FFF2-40B4-BE49-F238E27FC236}">
                <a16:creationId xmlns:a16="http://schemas.microsoft.com/office/drawing/2014/main" id="{36897A2A-D55E-41E4-B443-4C996A71EA6D}"/>
              </a:ext>
            </a:extLst>
          </p:cNvPr>
          <p:cNvGrpSpPr/>
          <p:nvPr/>
        </p:nvGrpSpPr>
        <p:grpSpPr>
          <a:xfrm>
            <a:off x="10577107" y="3670866"/>
            <a:ext cx="1330761" cy="488218"/>
            <a:chOff x="8120868" y="3791065"/>
            <a:chExt cx="1357446" cy="498008"/>
          </a:xfrm>
        </p:grpSpPr>
        <p:sp>
          <p:nvSpPr>
            <p:cNvPr id="87" name="TextBox 99">
              <a:extLst>
                <a:ext uri="{FF2B5EF4-FFF2-40B4-BE49-F238E27FC236}">
                  <a16:creationId xmlns:a16="http://schemas.microsoft.com/office/drawing/2014/main" id="{620AAE65-CB3D-43DF-851D-93C10F7D4DFC}"/>
                </a:ext>
              </a:extLst>
            </p:cNvPr>
            <p:cNvSpPr txBox="1"/>
            <p:nvPr/>
          </p:nvSpPr>
          <p:spPr>
            <a:xfrm>
              <a:off x="8640521" y="3968212"/>
              <a:ext cx="837793" cy="138499"/>
            </a:xfrm>
            <a:prstGeom prst="rect">
              <a:avLst/>
            </a:prstGeom>
            <a:noFill/>
          </p:spPr>
          <p:txBody>
            <a:bodyPr wrap="square" lIns="0" tIns="0" rIns="0" bIns="0" rtlCol="0" anchor="ctr">
              <a:spAutoFit/>
            </a:bodyPr>
            <a:lstStyle/>
            <a:p>
              <a:pPr marL="0" marR="0" lvl="0" indent="0" defTabSz="914314"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srgbClr val="000000"/>
                  </a:solidFill>
                  <a:effectLst/>
                  <a:uLnTx/>
                  <a:uFillTx/>
                  <a:latin typeface="Segoe UI"/>
                </a:rPr>
                <a:t>Load balancing</a:t>
              </a:r>
            </a:p>
          </p:txBody>
        </p:sp>
        <p:grpSp>
          <p:nvGrpSpPr>
            <p:cNvPr id="88" name="Group 101">
              <a:extLst>
                <a:ext uri="{FF2B5EF4-FFF2-40B4-BE49-F238E27FC236}">
                  <a16:creationId xmlns:a16="http://schemas.microsoft.com/office/drawing/2014/main" id="{856E0DD7-A1B0-4146-87ED-BF2036CEA175}"/>
                </a:ext>
              </a:extLst>
            </p:cNvPr>
            <p:cNvGrpSpPr/>
            <p:nvPr/>
          </p:nvGrpSpPr>
          <p:grpSpPr>
            <a:xfrm>
              <a:off x="8120868" y="3791065"/>
              <a:ext cx="485242" cy="498008"/>
              <a:chOff x="8120868" y="3791065"/>
              <a:chExt cx="485242" cy="498008"/>
            </a:xfrm>
          </p:grpSpPr>
          <p:sp>
            <p:nvSpPr>
              <p:cNvPr id="89" name="Rectangle 102">
                <a:extLst>
                  <a:ext uri="{FF2B5EF4-FFF2-40B4-BE49-F238E27FC236}">
                    <a16:creationId xmlns:a16="http://schemas.microsoft.com/office/drawing/2014/main" id="{47E36B30-462E-4FBE-A052-E5D06D5DFFE4}"/>
                  </a:ext>
                </a:extLst>
              </p:cNvPr>
              <p:cNvSpPr/>
              <p:nvPr/>
            </p:nvSpPr>
            <p:spPr bwMode="auto">
              <a:xfrm>
                <a:off x="8164004" y="3846966"/>
                <a:ext cx="442106" cy="442107"/>
              </a:xfrm>
              <a:prstGeom prst="rect">
                <a:avLst/>
              </a:prstGeom>
              <a:solidFill>
                <a:srgbClr val="6C6E6C"/>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104">
                <a:extLst>
                  <a:ext uri="{FF2B5EF4-FFF2-40B4-BE49-F238E27FC236}">
                    <a16:creationId xmlns:a16="http://schemas.microsoft.com/office/drawing/2014/main" id="{F193D80A-2652-4C70-A743-78284679969C}"/>
                  </a:ext>
                </a:extLst>
              </p:cNvPr>
              <p:cNvSpPr/>
              <p:nvPr/>
            </p:nvSpPr>
            <p:spPr bwMode="auto">
              <a:xfrm>
                <a:off x="8142436" y="3819016"/>
                <a:ext cx="442106" cy="442107"/>
              </a:xfrm>
              <a:prstGeom prst="rect">
                <a:avLst/>
              </a:prstGeom>
              <a:solidFill>
                <a:srgbClr val="B2B2B2"/>
              </a:solidFill>
              <a:ln w="3175" cap="rnd"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107">
                <a:extLst>
                  <a:ext uri="{FF2B5EF4-FFF2-40B4-BE49-F238E27FC236}">
                    <a16:creationId xmlns:a16="http://schemas.microsoft.com/office/drawing/2014/main" id="{39ABEB5E-0A8F-44E1-A211-403F990968AE}"/>
                  </a:ext>
                </a:extLst>
              </p:cNvPr>
              <p:cNvSpPr/>
              <p:nvPr/>
            </p:nvSpPr>
            <p:spPr bwMode="auto">
              <a:xfrm>
                <a:off x="8120868" y="3791065"/>
                <a:ext cx="442106" cy="442107"/>
              </a:xfrm>
              <a:prstGeom prst="rect">
                <a:avLst/>
              </a:prstGeom>
              <a:solidFill>
                <a:srgbClr val="F3F3F3"/>
              </a:solidFill>
              <a:ln w="12700" cap="rnd" cmpd="sng" algn="ctr">
                <a:solidFill>
                  <a:srgbClr val="B2B2B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92" name="MiniExpand_E93A" title="Icon of a rectangle on the lower-left inside a larger rectangle with an arrow pointed to the upper-right corner">
            <a:extLst>
              <a:ext uri="{FF2B5EF4-FFF2-40B4-BE49-F238E27FC236}">
                <a16:creationId xmlns:a16="http://schemas.microsoft.com/office/drawing/2014/main" id="{D2C588DD-ACA4-4B1E-895A-889CB9EE3242}"/>
              </a:ext>
            </a:extLst>
          </p:cNvPr>
          <p:cNvSpPr>
            <a:spLocks noChangeAspect="1" noEditPoints="1"/>
          </p:cNvSpPr>
          <p:nvPr/>
        </p:nvSpPr>
        <p:spPr bwMode="auto">
          <a:xfrm>
            <a:off x="10680135" y="3800635"/>
            <a:ext cx="227307" cy="19241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7"/>
            </a:solidFill>
            <a:prstDash val="solid"/>
            <a:miter lim="800000"/>
            <a:headEnd/>
            <a:tailEnd/>
          </a:ln>
        </p:spPr>
        <p:txBody>
          <a:bodyPr vert="horz" wrap="square" lIns="87857" tIns="43929" rIns="87857" bIns="43929" numCol="1" anchor="t" anchorCtr="0" compatLnSpc="1">
            <a:prstTxWarp prst="textNoShape">
              <a:avLst/>
            </a:prstTxWarp>
          </a:bodyPr>
          <a:lstStyle/>
          <a:p>
            <a:pPr marL="0" marR="0" lvl="0" indent="0" algn="ctr" defTabSz="878548" eaLnBrk="1" fontAlgn="base" latinLnBrk="0" hangingPunct="1">
              <a:lnSpc>
                <a:spcPct val="100000"/>
              </a:lnSpc>
              <a:spcBef>
                <a:spcPts val="0"/>
              </a:spcBef>
              <a:spcAft>
                <a:spcPts val="0"/>
              </a:spcAft>
              <a:buClrTx/>
              <a:buSzTx/>
              <a:buFontTx/>
              <a:buNone/>
              <a:tabLst/>
              <a:defRPr/>
            </a:pPr>
            <a:endParaRPr kumimoji="0" lang="en-US" sz="865"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sp>
        <p:nvSpPr>
          <p:cNvPr id="93" name="Rettangolo 92"/>
          <p:cNvSpPr/>
          <p:nvPr/>
        </p:nvSpPr>
        <p:spPr>
          <a:xfrm>
            <a:off x="437397" y="6542389"/>
            <a:ext cx="8455937" cy="261610"/>
          </a:xfrm>
          <a:prstGeom prst="rect">
            <a:avLst/>
          </a:prstGeom>
        </p:spPr>
        <p:txBody>
          <a:bodyPr wrap="square">
            <a:spAutoFit/>
          </a:bodyPr>
          <a:lstStyle/>
          <a:p>
            <a:r>
              <a:rPr lang="it-IT" sz="1050" dirty="0">
                <a:hlinkClick r:id="rId3"/>
              </a:rPr>
              <a:t>https://cloudblogs.microsoft.com/industry-blog/en-gb/technetuk/2019/06/06/windows-virtual-desktop-first-thoughts/</a:t>
            </a:r>
            <a:endParaRPr lang="it-IT" sz="1050" dirty="0"/>
          </a:p>
        </p:txBody>
      </p:sp>
    </p:spTree>
    <p:extLst>
      <p:ext uri="{BB962C8B-B14F-4D97-AF65-F5344CB8AC3E}">
        <p14:creationId xmlns:p14="http://schemas.microsoft.com/office/powerpoint/2010/main" val="519643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265661-11BF-419F-AA71-B1C50EAC24C1}"/>
              </a:ext>
            </a:extLst>
          </p:cNvPr>
          <p:cNvSpPr>
            <a:spLocks noGrp="1"/>
          </p:cNvSpPr>
          <p:nvPr>
            <p:ph type="title"/>
          </p:nvPr>
        </p:nvSpPr>
        <p:spPr/>
        <p:txBody>
          <a:bodyPr/>
          <a:lstStyle/>
          <a:p>
            <a:r>
              <a:rPr lang="it-IT" dirty="0"/>
              <a:t>Architettura di Windows Virtual Desktop</a:t>
            </a:r>
          </a:p>
        </p:txBody>
      </p:sp>
      <p:sp>
        <p:nvSpPr>
          <p:cNvPr id="3" name="TextBox 216">
            <a:extLst>
              <a:ext uri="{FF2B5EF4-FFF2-40B4-BE49-F238E27FC236}">
                <a16:creationId xmlns:a16="http://schemas.microsoft.com/office/drawing/2014/main" id="{AA8D6A9A-E995-4BFE-A3E9-F97C5EDB6FC0}"/>
              </a:ext>
            </a:extLst>
          </p:cNvPr>
          <p:cNvSpPr txBox="1"/>
          <p:nvPr/>
        </p:nvSpPr>
        <p:spPr>
          <a:xfrm>
            <a:off x="693878" y="1725774"/>
            <a:ext cx="10991706" cy="1434586"/>
          </a:xfrm>
          <a:prstGeom prst="rect">
            <a:avLst/>
          </a:prstGeom>
          <a:noFill/>
        </p:spPr>
        <p:txBody>
          <a:bodyPr wrap="square" lIns="179285" tIns="143428" rIns="179285" bIns="143428" rtlCol="0" anchor="t">
            <a:spAutoFit/>
          </a:bodyPr>
          <a:lstStyle/>
          <a:p>
            <a:pPr defTabSz="914367">
              <a:lnSpc>
                <a:spcPct val="90000"/>
              </a:lnSpc>
              <a:defRPr/>
            </a:pPr>
            <a:r>
              <a:rPr lang="en-US" sz="1100" b="1" dirty="0" err="1">
                <a:solidFill>
                  <a:srgbClr val="1A1A1A"/>
                </a:solidFill>
                <a:latin typeface="Segoe UI"/>
              </a:rPr>
              <a:t>Servizio</a:t>
            </a:r>
            <a:r>
              <a:rPr lang="en-US" sz="1100" b="1" dirty="0">
                <a:solidFill>
                  <a:srgbClr val="1A1A1A"/>
                </a:solidFill>
                <a:latin typeface="Segoe UI"/>
              </a:rPr>
              <a:t> Azure</a:t>
            </a:r>
            <a:r>
              <a:rPr lang="en-US" sz="1100" dirty="0">
                <a:solidFill>
                  <a:srgbClr val="1A1A1A"/>
                </a:solidFill>
                <a:latin typeface="Segoe UI"/>
              </a:rPr>
              <a:t> per </a:t>
            </a:r>
            <a:r>
              <a:rPr lang="en-US" sz="1100" dirty="0" err="1">
                <a:solidFill>
                  <a:srgbClr val="1A1A1A"/>
                </a:solidFill>
                <a:latin typeface="Segoe UI"/>
              </a:rPr>
              <a:t>gestire</a:t>
            </a:r>
            <a:r>
              <a:rPr lang="en-US" sz="1100" dirty="0">
                <a:solidFill>
                  <a:srgbClr val="1A1A1A"/>
                </a:solidFill>
                <a:latin typeface="Segoe UI"/>
              </a:rPr>
              <a:t> </a:t>
            </a:r>
            <a:r>
              <a:rPr lang="en-US" sz="1100" dirty="0" err="1">
                <a:solidFill>
                  <a:srgbClr val="1A1A1A"/>
                </a:solidFill>
                <a:latin typeface="Segoe UI"/>
              </a:rPr>
              <a:t>connessioni</a:t>
            </a:r>
            <a:r>
              <a:rPr lang="en-US" sz="1100" dirty="0">
                <a:solidFill>
                  <a:srgbClr val="1A1A1A"/>
                </a:solidFill>
                <a:latin typeface="Segoe UI"/>
              </a:rPr>
              <a:t> </a:t>
            </a:r>
            <a:r>
              <a:rPr lang="en-US" sz="1100" dirty="0" err="1">
                <a:solidFill>
                  <a:srgbClr val="1A1A1A"/>
                </a:solidFill>
                <a:latin typeface="Segoe UI"/>
              </a:rPr>
              <a:t>tra</a:t>
            </a:r>
            <a:r>
              <a:rPr lang="en-US" sz="1100" dirty="0">
                <a:solidFill>
                  <a:srgbClr val="1A1A1A"/>
                </a:solidFill>
                <a:latin typeface="Segoe UI"/>
              </a:rPr>
              <a:t> </a:t>
            </a:r>
            <a:r>
              <a:rPr lang="en-US" sz="1100" b="1" dirty="0">
                <a:solidFill>
                  <a:srgbClr val="1A1A1A"/>
                </a:solidFill>
                <a:latin typeface="Segoe UI"/>
              </a:rPr>
              <a:t>RD clients</a:t>
            </a:r>
            <a:r>
              <a:rPr lang="en-US" sz="1100" dirty="0">
                <a:solidFill>
                  <a:srgbClr val="1A1A1A"/>
                </a:solidFill>
                <a:latin typeface="Segoe UI"/>
              </a:rPr>
              <a:t> e VM </a:t>
            </a:r>
            <a:r>
              <a:rPr lang="en-US" sz="1100" b="1" dirty="0">
                <a:solidFill>
                  <a:srgbClr val="1A1A1A"/>
                </a:solidFill>
                <a:latin typeface="Segoe UI"/>
              </a:rPr>
              <a:t>Windows 10 Enterprise multi-session</a:t>
            </a:r>
            <a:br>
              <a:rPr lang="en-US" sz="1100" dirty="0">
                <a:solidFill>
                  <a:srgbClr val="1A1A1A"/>
                </a:solidFill>
                <a:latin typeface="Segoe UI"/>
                <a:cs typeface="Segoe UI"/>
              </a:rPr>
            </a:br>
            <a:r>
              <a:rPr lang="en-US" sz="1100" dirty="0">
                <a:gradFill>
                  <a:gsLst>
                    <a:gs pos="2917">
                      <a:srgbClr val="353535"/>
                    </a:gs>
                    <a:gs pos="30000">
                      <a:srgbClr val="353535"/>
                    </a:gs>
                  </a:gsLst>
                  <a:lin ang="5400000" scaled="0"/>
                </a:gradFill>
                <a:latin typeface="Segoe UI Semibold"/>
              </a:rPr>
              <a:t>IT admins </a:t>
            </a:r>
            <a:r>
              <a:rPr lang="en-US" sz="1100" dirty="0" err="1">
                <a:gradFill>
                  <a:gsLst>
                    <a:gs pos="2917">
                      <a:srgbClr val="353535"/>
                    </a:gs>
                    <a:gs pos="30000">
                      <a:srgbClr val="353535"/>
                    </a:gs>
                  </a:gsLst>
                  <a:lin ang="5400000" scaled="0"/>
                </a:gradFill>
                <a:latin typeface="Segoe UI Semibold"/>
              </a:rPr>
              <a:t>possono</a:t>
            </a:r>
            <a:r>
              <a:rPr lang="en-US" sz="1100" dirty="0">
                <a:gradFill>
                  <a:gsLst>
                    <a:gs pos="2917">
                      <a:srgbClr val="353535"/>
                    </a:gs>
                    <a:gs pos="30000">
                      <a:srgbClr val="353535"/>
                    </a:gs>
                  </a:gsLst>
                  <a:lin ang="5400000" scaled="0"/>
                </a:gradFill>
                <a:latin typeface="Segoe UI Semibold"/>
              </a:rPr>
              <a:t>:</a:t>
            </a:r>
          </a:p>
          <a:p>
            <a:pPr marL="342900" indent="-342900" defTabSz="914367">
              <a:lnSpc>
                <a:spcPct val="90000"/>
              </a:lnSpc>
              <a:spcAft>
                <a:spcPts val="588"/>
              </a:spcAft>
              <a:buFont typeface="Arial" panose="020B0604020202020204" pitchFamily="34" charset="0"/>
              <a:buChar char="•"/>
              <a:defRPr/>
            </a:pPr>
            <a:r>
              <a:rPr lang="en-US" sz="1100" dirty="0" err="1">
                <a:gradFill>
                  <a:gsLst>
                    <a:gs pos="2917">
                      <a:srgbClr val="353535"/>
                    </a:gs>
                    <a:gs pos="30000">
                      <a:srgbClr val="353535"/>
                    </a:gs>
                  </a:gsLst>
                  <a:lin ang="5400000" scaled="0"/>
                </a:gradFill>
                <a:latin typeface="Segoe UI"/>
              </a:rPr>
              <a:t>Pubblicare</a:t>
            </a:r>
            <a:r>
              <a:rPr lang="en-US" sz="1100" dirty="0">
                <a:gradFill>
                  <a:gsLst>
                    <a:gs pos="2917">
                      <a:srgbClr val="353535"/>
                    </a:gs>
                    <a:gs pos="30000">
                      <a:srgbClr val="353535"/>
                    </a:gs>
                  </a:gsLst>
                  <a:lin ang="5400000" scaled="0"/>
                </a:gradFill>
                <a:latin typeface="Segoe UI"/>
              </a:rPr>
              <a:t> remote desktops e apps </a:t>
            </a:r>
            <a:r>
              <a:rPr lang="en-US" sz="1100" dirty="0" err="1">
                <a:gradFill>
                  <a:gsLst>
                    <a:gs pos="2917">
                      <a:srgbClr val="353535"/>
                    </a:gs>
                    <a:gs pos="30000">
                      <a:srgbClr val="353535"/>
                    </a:gs>
                  </a:gsLst>
                  <a:lin ang="5400000" scaled="0"/>
                </a:gradFill>
                <a:latin typeface="Segoe UI"/>
              </a:rPr>
              <a:t>agli</a:t>
            </a:r>
            <a:r>
              <a:rPr lang="en-US" sz="1100" dirty="0">
                <a:gradFill>
                  <a:gsLst>
                    <a:gs pos="2917">
                      <a:srgbClr val="353535"/>
                    </a:gs>
                    <a:gs pos="30000">
                      <a:srgbClr val="353535"/>
                    </a:gs>
                  </a:gsLst>
                  <a:lin ang="5400000" scaled="0"/>
                </a:gradFill>
                <a:latin typeface="Segoe UI"/>
              </a:rPr>
              <a:t> end users da pools di single o multi-session VM Windows 10 Enterprise in Azure</a:t>
            </a:r>
          </a:p>
          <a:p>
            <a:pPr marL="335915" indent="-335915" defTabSz="914367">
              <a:lnSpc>
                <a:spcPct val="90000"/>
              </a:lnSpc>
              <a:spcAft>
                <a:spcPts val="588"/>
              </a:spcAft>
              <a:buFont typeface="Arial" panose="020B0604020202020204" pitchFamily="34" charset="0"/>
              <a:buChar char="•"/>
              <a:defRPr/>
            </a:pPr>
            <a:r>
              <a:rPr lang="en-US" sz="1100" dirty="0" err="1">
                <a:gradFill>
                  <a:gsLst>
                    <a:gs pos="2917">
                      <a:srgbClr val="353535"/>
                    </a:gs>
                    <a:gs pos="30000">
                      <a:srgbClr val="353535"/>
                    </a:gs>
                  </a:gsLst>
                  <a:lin ang="5400000" scaled="0"/>
                </a:gradFill>
                <a:latin typeface="Segoe UI"/>
              </a:rPr>
              <a:t>Gestire</a:t>
            </a:r>
            <a:r>
              <a:rPr lang="en-US" sz="1100" dirty="0">
                <a:gradFill>
                  <a:gsLst>
                    <a:gs pos="2917">
                      <a:srgbClr val="353535"/>
                    </a:gs>
                    <a:gs pos="30000">
                      <a:srgbClr val="353535"/>
                    </a:gs>
                  </a:gsLst>
                  <a:lin ang="5400000" scaled="0"/>
                </a:gradFill>
                <a:latin typeface="Segoe UI"/>
              </a:rPr>
              <a:t> </a:t>
            </a:r>
            <a:r>
              <a:rPr lang="en-US" sz="1100" dirty="0" err="1">
                <a:gradFill>
                  <a:gsLst>
                    <a:gs pos="2917">
                      <a:srgbClr val="353535"/>
                    </a:gs>
                    <a:gs pos="30000">
                      <a:srgbClr val="353535"/>
                    </a:gs>
                  </a:gsLst>
                  <a:lin ang="5400000" scaled="0"/>
                </a:gradFill>
                <a:latin typeface="Segoe UI"/>
              </a:rPr>
              <a:t>ed</a:t>
            </a:r>
            <a:r>
              <a:rPr lang="en-US" sz="1100" dirty="0">
                <a:gradFill>
                  <a:gsLst>
                    <a:gs pos="2917">
                      <a:srgbClr val="353535"/>
                    </a:gs>
                    <a:gs pos="30000">
                      <a:srgbClr val="353535"/>
                    </a:gs>
                  </a:gsLst>
                  <a:lin ang="5400000" scaled="0"/>
                </a:gradFill>
                <a:latin typeface="Segoe UI"/>
              </a:rPr>
              <a:t> </a:t>
            </a:r>
            <a:r>
              <a:rPr lang="en-US" sz="1100" dirty="0" err="1">
                <a:gradFill>
                  <a:gsLst>
                    <a:gs pos="2917">
                      <a:srgbClr val="353535"/>
                    </a:gs>
                    <a:gs pos="30000">
                      <a:srgbClr val="353535"/>
                    </a:gs>
                  </a:gsLst>
                  <a:lin ang="5400000" scaled="0"/>
                </a:gradFill>
                <a:latin typeface="Segoe UI"/>
              </a:rPr>
              <a:t>eseguirne</a:t>
            </a:r>
            <a:r>
              <a:rPr lang="en-US" sz="1100" dirty="0">
                <a:gradFill>
                  <a:gsLst>
                    <a:gs pos="2917">
                      <a:srgbClr val="353535"/>
                    </a:gs>
                    <a:gs pos="30000">
                      <a:srgbClr val="353535"/>
                    </a:gs>
                  </a:gsLst>
                  <a:lin ang="5400000" scaled="0"/>
                </a:gradFill>
                <a:latin typeface="Segoe UI"/>
              </a:rPr>
              <a:t> troubleshoot di </a:t>
            </a:r>
            <a:r>
              <a:rPr lang="en-US" sz="1100" dirty="0" err="1">
                <a:gradFill>
                  <a:gsLst>
                    <a:gs pos="2917">
                      <a:srgbClr val="353535"/>
                    </a:gs>
                    <a:gs pos="30000">
                      <a:srgbClr val="353535"/>
                    </a:gs>
                  </a:gsLst>
                  <a:lin ang="5400000" scaled="0"/>
                </a:gradFill>
                <a:latin typeface="Segoe UI"/>
              </a:rPr>
              <a:t>connessioni</a:t>
            </a:r>
            <a:r>
              <a:rPr lang="en-US" sz="1100" dirty="0">
                <a:gradFill>
                  <a:gsLst>
                    <a:gs pos="2917">
                      <a:srgbClr val="353535"/>
                    </a:gs>
                    <a:gs pos="30000">
                      <a:srgbClr val="353535"/>
                    </a:gs>
                  </a:gsLst>
                  <a:lin ang="5400000" scaled="0"/>
                </a:gradFill>
                <a:latin typeface="Segoe UI"/>
              </a:rPr>
              <a:t> </a:t>
            </a:r>
            <a:r>
              <a:rPr lang="en-US" sz="1100" dirty="0" err="1">
                <a:gradFill>
                  <a:gsLst>
                    <a:gs pos="2917">
                      <a:srgbClr val="353535"/>
                    </a:gs>
                    <a:gs pos="30000">
                      <a:srgbClr val="353535"/>
                    </a:gs>
                  </a:gsLst>
                  <a:lin ang="5400000" scaled="0"/>
                </a:gradFill>
                <a:latin typeface="Segoe UI"/>
              </a:rPr>
              <a:t>tra</a:t>
            </a:r>
            <a:r>
              <a:rPr lang="en-US" sz="1100" dirty="0">
                <a:gradFill>
                  <a:gsLst>
                    <a:gs pos="2917">
                      <a:srgbClr val="353535"/>
                    </a:gs>
                    <a:gs pos="30000">
                      <a:srgbClr val="353535"/>
                    </a:gs>
                  </a:gsLst>
                  <a:lin ang="5400000" scaled="0"/>
                </a:gradFill>
                <a:latin typeface="Segoe UI"/>
              </a:rPr>
              <a:t> RD Clients e VM Windows</a:t>
            </a:r>
            <a:endParaRPr lang="en-US" sz="1100" dirty="0">
              <a:gradFill>
                <a:gsLst>
                  <a:gs pos="2917">
                    <a:srgbClr val="353535"/>
                  </a:gs>
                  <a:gs pos="30000">
                    <a:srgbClr val="353535"/>
                  </a:gs>
                </a:gsLst>
                <a:lin ang="5400000" scaled="0"/>
              </a:gradFill>
              <a:latin typeface="Segoe UI"/>
              <a:cs typeface="Segoe UI"/>
            </a:endParaRPr>
          </a:p>
          <a:p>
            <a:pPr defTabSz="914367">
              <a:lnSpc>
                <a:spcPct val="90000"/>
              </a:lnSpc>
              <a:spcAft>
                <a:spcPts val="588"/>
              </a:spcAft>
              <a:defRPr/>
            </a:pPr>
            <a:r>
              <a:rPr lang="en-US" sz="1100" dirty="0">
                <a:gradFill>
                  <a:gsLst>
                    <a:gs pos="2917">
                      <a:srgbClr val="353535"/>
                    </a:gs>
                    <a:gs pos="30000">
                      <a:srgbClr val="353535"/>
                    </a:gs>
                  </a:gsLst>
                  <a:lin ang="5400000" scaled="0"/>
                </a:gradFill>
                <a:latin typeface="Segoe UI Semibold"/>
              </a:rPr>
              <a:t>End users </a:t>
            </a:r>
            <a:r>
              <a:rPr lang="en-US" sz="1100" dirty="0" err="1">
                <a:gradFill>
                  <a:gsLst>
                    <a:gs pos="2917">
                      <a:srgbClr val="353535"/>
                    </a:gs>
                    <a:gs pos="30000">
                      <a:srgbClr val="353535"/>
                    </a:gs>
                  </a:gsLst>
                  <a:lin ang="5400000" scaled="0"/>
                </a:gradFill>
                <a:latin typeface="Segoe UI Semibold"/>
              </a:rPr>
              <a:t>possono</a:t>
            </a:r>
            <a:r>
              <a:rPr lang="en-US" sz="1100" dirty="0">
                <a:gradFill>
                  <a:gsLst>
                    <a:gs pos="2917">
                      <a:srgbClr val="353535"/>
                    </a:gs>
                    <a:gs pos="30000">
                      <a:srgbClr val="353535"/>
                    </a:gs>
                  </a:gsLst>
                  <a:lin ang="5400000" scaled="0"/>
                </a:gradFill>
                <a:latin typeface="Segoe UI Semibold"/>
              </a:rPr>
              <a:t>:</a:t>
            </a:r>
          </a:p>
          <a:p>
            <a:pPr marL="335915" indent="-335915" defTabSz="914367">
              <a:lnSpc>
                <a:spcPct val="90000"/>
              </a:lnSpc>
              <a:spcAft>
                <a:spcPts val="588"/>
              </a:spcAft>
              <a:buFont typeface="Arial" panose="020B0604020202020204" pitchFamily="34" charset="0"/>
              <a:buChar char="•"/>
              <a:defRPr/>
            </a:pPr>
            <a:r>
              <a:rPr lang="en-US" sz="1100" dirty="0" err="1">
                <a:solidFill>
                  <a:srgbClr val="1A1A1A"/>
                </a:solidFill>
                <a:latin typeface="Segoe UI"/>
              </a:rPr>
              <a:t>Connettersi</a:t>
            </a:r>
            <a:r>
              <a:rPr lang="en-US" sz="1100" dirty="0">
                <a:solidFill>
                  <a:srgbClr val="1A1A1A"/>
                </a:solidFill>
                <a:latin typeface="Segoe UI"/>
              </a:rPr>
              <a:t> a Windows desktops e </a:t>
            </a:r>
            <a:r>
              <a:rPr lang="en-US" sz="1100" dirty="0" err="1">
                <a:solidFill>
                  <a:srgbClr val="1A1A1A"/>
                </a:solidFill>
                <a:latin typeface="Segoe UI"/>
              </a:rPr>
              <a:t>applicazioni</a:t>
            </a:r>
            <a:r>
              <a:rPr lang="en-US" sz="1100" dirty="0">
                <a:solidFill>
                  <a:srgbClr val="1A1A1A"/>
                </a:solidFill>
                <a:latin typeface="Segoe UI"/>
              </a:rPr>
              <a:t> </a:t>
            </a:r>
            <a:r>
              <a:rPr lang="en-US" sz="1100" dirty="0" err="1">
                <a:solidFill>
                  <a:srgbClr val="1A1A1A"/>
                </a:solidFill>
                <a:latin typeface="Segoe UI"/>
              </a:rPr>
              <a:t>dai</a:t>
            </a:r>
            <a:r>
              <a:rPr lang="en-US" sz="1100" dirty="0">
                <a:solidFill>
                  <a:srgbClr val="1A1A1A"/>
                </a:solidFill>
                <a:latin typeface="Segoe UI"/>
              </a:rPr>
              <a:t> </a:t>
            </a:r>
            <a:r>
              <a:rPr lang="en-US" sz="1100" dirty="0" err="1">
                <a:solidFill>
                  <a:srgbClr val="1A1A1A"/>
                </a:solidFill>
                <a:latin typeface="Segoe UI"/>
              </a:rPr>
              <a:t>loro</a:t>
            </a:r>
            <a:r>
              <a:rPr lang="en-US" sz="1100" dirty="0">
                <a:solidFill>
                  <a:srgbClr val="1A1A1A"/>
                </a:solidFill>
                <a:latin typeface="Segoe UI"/>
              </a:rPr>
              <a:t> client </a:t>
            </a:r>
            <a:r>
              <a:rPr lang="en-US" sz="1100" dirty="0" err="1">
                <a:solidFill>
                  <a:srgbClr val="1A1A1A"/>
                </a:solidFill>
                <a:latin typeface="Segoe UI"/>
              </a:rPr>
              <a:t>tramite</a:t>
            </a:r>
            <a:r>
              <a:rPr lang="en-US" sz="1100" dirty="0">
                <a:solidFill>
                  <a:srgbClr val="1A1A1A"/>
                </a:solidFill>
                <a:latin typeface="Segoe UI"/>
              </a:rPr>
              <a:t> Internet</a:t>
            </a:r>
            <a:endParaRPr lang="en-US" sz="1100" dirty="0">
              <a:solidFill>
                <a:srgbClr val="1A1A1A"/>
              </a:solidFill>
              <a:latin typeface="Segoe UI"/>
              <a:cs typeface="Segoe UI"/>
            </a:endParaRPr>
          </a:p>
        </p:txBody>
      </p:sp>
      <p:sp>
        <p:nvSpPr>
          <p:cNvPr id="4" name="Rectangle 213">
            <a:extLst>
              <a:ext uri="{FF2B5EF4-FFF2-40B4-BE49-F238E27FC236}">
                <a16:creationId xmlns:a16="http://schemas.microsoft.com/office/drawing/2014/main" id="{64F638E6-1836-4192-B74A-8F772FF36555}"/>
              </a:ext>
            </a:extLst>
          </p:cNvPr>
          <p:cNvSpPr/>
          <p:nvPr/>
        </p:nvSpPr>
        <p:spPr bwMode="auto">
          <a:xfrm>
            <a:off x="3174944" y="3057273"/>
            <a:ext cx="3910278" cy="3642363"/>
          </a:xfrm>
          <a:prstGeom prst="rect">
            <a:avLst/>
          </a:prstGeom>
          <a:solidFill>
            <a:srgbClr val="0078D4">
              <a:lumMod val="20000"/>
              <a:lumOff val="80000"/>
            </a:srgbClr>
          </a:solidFill>
          <a:ln w="10795" cap="flat" cmpd="sng" algn="ctr">
            <a:noFill/>
            <a:prstDash val="solid"/>
            <a:headEnd type="none" w="med" len="med"/>
            <a:tailEnd type="none" w="med" len="med"/>
          </a:ln>
          <a:effectLst/>
        </p:spPr>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services</a:t>
            </a:r>
          </a:p>
        </p:txBody>
      </p:sp>
      <p:sp>
        <p:nvSpPr>
          <p:cNvPr id="5" name="Rectangle 94">
            <a:extLst>
              <a:ext uri="{FF2B5EF4-FFF2-40B4-BE49-F238E27FC236}">
                <a16:creationId xmlns:a16="http://schemas.microsoft.com/office/drawing/2014/main" id="{DD0FA39F-FF98-46B3-B3C0-E47AA752A636}"/>
              </a:ext>
            </a:extLst>
          </p:cNvPr>
          <p:cNvSpPr/>
          <p:nvPr/>
        </p:nvSpPr>
        <p:spPr bwMode="auto">
          <a:xfrm>
            <a:off x="3332086" y="3903845"/>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err="1">
              <a:solidFill>
                <a:srgbClr val="505050"/>
              </a:solidFill>
              <a:latin typeface="Segoe Pro Semibold" panose="020B0702040504020203" pitchFamily="34" charset="0"/>
              <a:cs typeface="Segoe UI Light"/>
            </a:endParaRPr>
          </a:p>
        </p:txBody>
      </p:sp>
      <p:grpSp>
        <p:nvGrpSpPr>
          <p:cNvPr id="6" name="Group 29">
            <a:extLst>
              <a:ext uri="{FF2B5EF4-FFF2-40B4-BE49-F238E27FC236}">
                <a16:creationId xmlns:a16="http://schemas.microsoft.com/office/drawing/2014/main" id="{08CB819C-AAEB-4367-B727-22A6FCFCF179}"/>
              </a:ext>
            </a:extLst>
          </p:cNvPr>
          <p:cNvGrpSpPr/>
          <p:nvPr/>
        </p:nvGrpSpPr>
        <p:grpSpPr>
          <a:xfrm>
            <a:off x="2948266" y="3057271"/>
            <a:ext cx="224464" cy="3642365"/>
            <a:chOff x="2849277" y="1648178"/>
            <a:chExt cx="187578" cy="3738194"/>
          </a:xfrm>
        </p:grpSpPr>
        <p:cxnSp>
          <p:nvCxnSpPr>
            <p:cNvPr id="7" name="Straight Connector 190">
              <a:extLst>
                <a:ext uri="{FF2B5EF4-FFF2-40B4-BE49-F238E27FC236}">
                  <a16:creationId xmlns:a16="http://schemas.microsoft.com/office/drawing/2014/main" id="{8A6B3F2A-D9F1-477C-A13C-720C5A83A4B3}"/>
                </a:ext>
              </a:extLst>
            </p:cNvPr>
            <p:cNvCxnSpPr>
              <a:cxnSpLocks/>
            </p:cNvCxnSpPr>
            <p:nvPr/>
          </p:nvCxnSpPr>
          <p:spPr>
            <a:xfrm flipV="1">
              <a:off x="2935888" y="1648178"/>
              <a:ext cx="14357" cy="3738194"/>
            </a:xfrm>
            <a:prstGeom prst="line">
              <a:avLst/>
            </a:prstGeom>
            <a:noFill/>
            <a:ln w="38100" cap="flat" cmpd="sng" algn="ctr">
              <a:solidFill>
                <a:srgbClr val="A5A5A5"/>
              </a:solidFill>
              <a:prstDash val="sysDot"/>
              <a:headEnd type="none" w="med" len="med"/>
              <a:tailEnd type="none" w="med" len="med"/>
            </a:ln>
            <a:effectLst/>
          </p:spPr>
        </p:cxnSp>
        <p:sp>
          <p:nvSpPr>
            <p:cNvPr id="8" name="Rectangle 28">
              <a:extLst>
                <a:ext uri="{FF2B5EF4-FFF2-40B4-BE49-F238E27FC236}">
                  <a16:creationId xmlns:a16="http://schemas.microsoft.com/office/drawing/2014/main" id="{F00AEDE5-4DD0-4539-B7B7-A08796D267A5}"/>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rPr>
                <a:t>FIREWALL</a:t>
              </a:r>
              <a:endParaRPr kumimoji="0" lang="en-US" sz="1100" b="0" i="0" u="none" strike="noStrike" kern="0" cap="none" spc="0" normalizeH="0" baseline="0" noProof="0" dirty="0">
                <a:ln>
                  <a:noFill/>
                </a:ln>
                <a:solidFill>
                  <a:srgbClr val="1A1A1A"/>
                </a:solidFill>
                <a:effectLst/>
                <a:uLnTx/>
                <a:uFillTx/>
                <a:latin typeface="Segoe UI"/>
              </a:endParaRPr>
            </a:p>
          </p:txBody>
        </p:sp>
      </p:grpSp>
      <p:grpSp>
        <p:nvGrpSpPr>
          <p:cNvPr id="9" name="Group 199">
            <a:extLst>
              <a:ext uri="{FF2B5EF4-FFF2-40B4-BE49-F238E27FC236}">
                <a16:creationId xmlns:a16="http://schemas.microsoft.com/office/drawing/2014/main" id="{9819EEA1-9B51-4103-85BA-455CFE59498C}"/>
              </a:ext>
            </a:extLst>
          </p:cNvPr>
          <p:cNvGrpSpPr/>
          <p:nvPr/>
        </p:nvGrpSpPr>
        <p:grpSpPr>
          <a:xfrm>
            <a:off x="7100824" y="3057273"/>
            <a:ext cx="240378" cy="3642363"/>
            <a:chOff x="2849277" y="128295"/>
            <a:chExt cx="187578" cy="5258077"/>
          </a:xfrm>
        </p:grpSpPr>
        <p:cxnSp>
          <p:nvCxnSpPr>
            <p:cNvPr id="10" name="Straight Connector 200">
              <a:extLst>
                <a:ext uri="{FF2B5EF4-FFF2-40B4-BE49-F238E27FC236}">
                  <a16:creationId xmlns:a16="http://schemas.microsoft.com/office/drawing/2014/main" id="{6DCFBF62-4889-4EBC-8458-6BC4F97346D5}"/>
                </a:ext>
              </a:extLst>
            </p:cNvPr>
            <p:cNvCxnSpPr>
              <a:cxnSpLocks/>
            </p:cNvCxnSpPr>
            <p:nvPr/>
          </p:nvCxnSpPr>
          <p:spPr>
            <a:xfrm flipV="1">
              <a:off x="2935888" y="128295"/>
              <a:ext cx="20194" cy="5258077"/>
            </a:xfrm>
            <a:prstGeom prst="line">
              <a:avLst/>
            </a:prstGeom>
            <a:noFill/>
            <a:ln w="38100" cap="flat" cmpd="sng" algn="ctr">
              <a:solidFill>
                <a:srgbClr val="A5A5A5"/>
              </a:solidFill>
              <a:prstDash val="sysDot"/>
              <a:headEnd type="none" w="med" len="med"/>
              <a:tailEnd type="none" w="med" len="med"/>
            </a:ln>
            <a:effectLst/>
          </p:spPr>
        </p:cxnSp>
        <p:sp>
          <p:nvSpPr>
            <p:cNvPr id="11" name="Rectangle 201">
              <a:extLst>
                <a:ext uri="{FF2B5EF4-FFF2-40B4-BE49-F238E27FC236}">
                  <a16:creationId xmlns:a16="http://schemas.microsoft.com/office/drawing/2014/main" id="{D67FBF1B-2E6D-4600-8530-6659220F24D8}"/>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rPr>
                <a:t>FIREWALL</a:t>
              </a:r>
              <a:endParaRPr kumimoji="0" lang="en-US" sz="1100" b="0" i="0" u="none" strike="noStrike" kern="0" cap="none" spc="0" normalizeH="0" baseline="0" noProof="0" dirty="0">
                <a:ln>
                  <a:noFill/>
                </a:ln>
                <a:solidFill>
                  <a:srgbClr val="1A1A1A"/>
                </a:solidFill>
                <a:effectLst/>
                <a:uLnTx/>
                <a:uFillTx/>
                <a:latin typeface="Segoe UI"/>
              </a:endParaRPr>
            </a:p>
          </p:txBody>
        </p:sp>
      </p:grpSp>
      <p:sp>
        <p:nvSpPr>
          <p:cNvPr id="12" name="Rectangle 215">
            <a:extLst>
              <a:ext uri="{FF2B5EF4-FFF2-40B4-BE49-F238E27FC236}">
                <a16:creationId xmlns:a16="http://schemas.microsoft.com/office/drawing/2014/main" id="{BF2F2A5A-7249-494D-A468-BC8701571A5C}"/>
              </a:ext>
            </a:extLst>
          </p:cNvPr>
          <p:cNvSpPr/>
          <p:nvPr/>
        </p:nvSpPr>
        <p:spPr bwMode="auto">
          <a:xfrm>
            <a:off x="7354553" y="3057273"/>
            <a:ext cx="4357445" cy="3642364"/>
          </a:xfrm>
          <a:prstGeom prst="rect">
            <a:avLst/>
          </a:prstGeom>
          <a:solidFill>
            <a:srgbClr val="0078D4">
              <a:lumMod val="20000"/>
              <a:lumOff val="80000"/>
            </a:srgbClr>
          </a:solidFill>
          <a:ln w="10795" cap="flat" cmpd="sng" algn="ctr">
            <a:noFill/>
            <a:prstDash val="solid"/>
            <a:headEnd type="none" w="med" len="med"/>
            <a:tailEnd type="none" w="med" len="med"/>
          </a:ln>
          <a:effectLst/>
        </p:spPr>
        <p:txBody>
          <a:bodyPr vert="horz" wrap="square" lIns="182880" tIns="182880" rIns="182880" bIns="46637" numCol="1" rtlCol="0" anchor="t" anchorCtr="0" compatLnSpc="1">
            <a:prstTxWarp prst="textNoShape">
              <a:avLst/>
            </a:prstTxWarp>
          </a:bodyPr>
          <a:lstStyle/>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3" name="Rectangle 8">
            <a:extLst>
              <a:ext uri="{FF2B5EF4-FFF2-40B4-BE49-F238E27FC236}">
                <a16:creationId xmlns:a16="http://schemas.microsoft.com/office/drawing/2014/main" id="{D53AE76C-039E-48DA-B5BF-AB6D80919C1D}"/>
              </a:ext>
            </a:extLst>
          </p:cNvPr>
          <p:cNvSpPr/>
          <p:nvPr/>
        </p:nvSpPr>
        <p:spPr bwMode="auto">
          <a:xfrm>
            <a:off x="693878" y="3057274"/>
            <a:ext cx="2236418" cy="3642364"/>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RD clients</a:t>
            </a:r>
          </a:p>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4" name="Group 231">
            <a:extLst>
              <a:ext uri="{FF2B5EF4-FFF2-40B4-BE49-F238E27FC236}">
                <a16:creationId xmlns:a16="http://schemas.microsoft.com/office/drawing/2014/main" id="{1DDDE502-9A26-4304-88C0-FB5C0BC1C0C5}"/>
              </a:ext>
            </a:extLst>
          </p:cNvPr>
          <p:cNvGrpSpPr/>
          <p:nvPr/>
        </p:nvGrpSpPr>
        <p:grpSpPr>
          <a:xfrm>
            <a:off x="5099790" y="4214477"/>
            <a:ext cx="1703068" cy="587682"/>
            <a:chOff x="4908037" y="3834996"/>
            <a:chExt cx="1703068" cy="587682"/>
          </a:xfrm>
        </p:grpSpPr>
        <p:sp>
          <p:nvSpPr>
            <p:cNvPr id="15" name="Rectangle: Rounded Corners 60">
              <a:extLst>
                <a:ext uri="{FF2B5EF4-FFF2-40B4-BE49-F238E27FC236}">
                  <a16:creationId xmlns:a16="http://schemas.microsoft.com/office/drawing/2014/main" id="{310993F1-600D-4771-AF52-90E9AF254D12}"/>
                </a:ext>
              </a:extLst>
            </p:cNvPr>
            <p:cNvSpPr/>
            <p:nvPr/>
          </p:nvSpPr>
          <p:spPr bwMode="auto">
            <a:xfrm>
              <a:off x="4908037" y="3834996"/>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16" name="Rectangle: Rounded Corners 63">
              <a:extLst>
                <a:ext uri="{FF2B5EF4-FFF2-40B4-BE49-F238E27FC236}">
                  <a16:creationId xmlns:a16="http://schemas.microsoft.com/office/drawing/2014/main" id="{C8EC80CF-4661-44C3-8439-57704DE73403}"/>
                </a:ext>
              </a:extLst>
            </p:cNvPr>
            <p:cNvSpPr/>
            <p:nvPr/>
          </p:nvSpPr>
          <p:spPr bwMode="auto">
            <a:xfrm>
              <a:off x="4943996" y="3879453"/>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17" name="Rectangle: Rounded Corners 66">
              <a:extLst>
                <a:ext uri="{FF2B5EF4-FFF2-40B4-BE49-F238E27FC236}">
                  <a16:creationId xmlns:a16="http://schemas.microsoft.com/office/drawing/2014/main" id="{54F82DBD-0972-4D89-8024-9B92257A4BE0}"/>
                </a:ext>
              </a:extLst>
            </p:cNvPr>
            <p:cNvSpPr/>
            <p:nvPr/>
          </p:nvSpPr>
          <p:spPr bwMode="auto">
            <a:xfrm>
              <a:off x="4979955" y="3923910"/>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Diagnostics</a:t>
              </a:r>
            </a:p>
          </p:txBody>
        </p:sp>
        <p:sp>
          <p:nvSpPr>
            <p:cNvPr id="18" name="algorithm" title="Icon of a heartbeat">
              <a:extLst>
                <a:ext uri="{FF2B5EF4-FFF2-40B4-BE49-F238E27FC236}">
                  <a16:creationId xmlns:a16="http://schemas.microsoft.com/office/drawing/2014/main" id="{ABEE92A2-7919-41A1-AEE7-375C51E87C68}"/>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505050"/>
                </a:solidFill>
                <a:effectLst/>
                <a:uLnTx/>
                <a:uFillTx/>
                <a:latin typeface="Segoe UI"/>
              </a:endParaRPr>
            </a:p>
          </p:txBody>
        </p:sp>
      </p:grpSp>
      <p:grpSp>
        <p:nvGrpSpPr>
          <p:cNvPr id="19" name="Group 232">
            <a:extLst>
              <a:ext uri="{FF2B5EF4-FFF2-40B4-BE49-F238E27FC236}">
                <a16:creationId xmlns:a16="http://schemas.microsoft.com/office/drawing/2014/main" id="{F23F3B37-D71F-4DF3-B79B-76B537FC6B3F}"/>
              </a:ext>
            </a:extLst>
          </p:cNvPr>
          <p:cNvGrpSpPr/>
          <p:nvPr/>
        </p:nvGrpSpPr>
        <p:grpSpPr>
          <a:xfrm>
            <a:off x="5099790" y="5079442"/>
            <a:ext cx="1703068" cy="587682"/>
            <a:chOff x="4908037" y="4699961"/>
            <a:chExt cx="1703068" cy="587682"/>
          </a:xfrm>
        </p:grpSpPr>
        <p:sp>
          <p:nvSpPr>
            <p:cNvPr id="20" name="Rectangle: Rounded Corners 85">
              <a:extLst>
                <a:ext uri="{FF2B5EF4-FFF2-40B4-BE49-F238E27FC236}">
                  <a16:creationId xmlns:a16="http://schemas.microsoft.com/office/drawing/2014/main" id="{272C42E3-127E-4247-B722-36D2C327B2DF}"/>
                </a:ext>
              </a:extLst>
            </p:cNvPr>
            <p:cNvSpPr/>
            <p:nvPr/>
          </p:nvSpPr>
          <p:spPr bwMode="auto">
            <a:xfrm>
              <a:off x="4908037" y="4699961"/>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1" name="Rectangle: Rounded Corners 83">
              <a:extLst>
                <a:ext uri="{FF2B5EF4-FFF2-40B4-BE49-F238E27FC236}">
                  <a16:creationId xmlns:a16="http://schemas.microsoft.com/office/drawing/2014/main" id="{35C474F9-AA5D-490E-B0B7-3E1EF3EA63F0}"/>
                </a:ext>
              </a:extLst>
            </p:cNvPr>
            <p:cNvSpPr/>
            <p:nvPr/>
          </p:nvSpPr>
          <p:spPr bwMode="auto">
            <a:xfrm>
              <a:off x="4943996" y="47444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2" name="Rectangle: Rounded Corners 81">
              <a:extLst>
                <a:ext uri="{FF2B5EF4-FFF2-40B4-BE49-F238E27FC236}">
                  <a16:creationId xmlns:a16="http://schemas.microsoft.com/office/drawing/2014/main" id="{9864191E-B4C8-4AA6-814E-DAB288877531}"/>
                </a:ext>
              </a:extLst>
            </p:cNvPr>
            <p:cNvSpPr/>
            <p:nvPr/>
          </p:nvSpPr>
          <p:spPr bwMode="auto">
            <a:xfrm>
              <a:off x="4979955" y="4788875"/>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Broker</a:t>
              </a:r>
            </a:p>
          </p:txBody>
        </p:sp>
        <p:cxnSp>
          <p:nvCxnSpPr>
            <p:cNvPr id="23" name="Straight Connector 19">
              <a:extLst>
                <a:ext uri="{FF2B5EF4-FFF2-40B4-BE49-F238E27FC236}">
                  <a16:creationId xmlns:a16="http://schemas.microsoft.com/office/drawing/2014/main" id="{3F87114B-F1ED-4B47-902B-2014D6F6139D}"/>
                </a:ext>
              </a:extLst>
            </p:cNvPr>
            <p:cNvCxnSpPr>
              <a:cxnSpLocks/>
            </p:cNvCxnSpPr>
            <p:nvPr/>
          </p:nvCxnSpPr>
          <p:spPr>
            <a:xfrm>
              <a:off x="6171692" y="5021999"/>
              <a:ext cx="283604" cy="0"/>
            </a:xfrm>
            <a:prstGeom prst="line">
              <a:avLst/>
            </a:prstGeom>
            <a:noFill/>
            <a:ln w="12700" cap="flat" cmpd="sng" algn="ctr">
              <a:solidFill>
                <a:srgbClr val="FFFFFF"/>
              </a:solidFill>
              <a:prstDash val="solid"/>
              <a:headEnd type="oval" w="sm" len="sm"/>
              <a:tailEnd type="arrow" w="sm" len="sm"/>
            </a:ln>
            <a:effectLst/>
          </p:spPr>
        </p:cxnSp>
        <p:cxnSp>
          <p:nvCxnSpPr>
            <p:cNvPr id="24" name="Straight Connector 280">
              <a:extLst>
                <a:ext uri="{FF2B5EF4-FFF2-40B4-BE49-F238E27FC236}">
                  <a16:creationId xmlns:a16="http://schemas.microsoft.com/office/drawing/2014/main" id="{CAB848CB-6B8A-490D-84D0-ECA2C60EB05D}"/>
                </a:ext>
              </a:extLst>
            </p:cNvPr>
            <p:cNvCxnSpPr>
              <a:cxnSpLocks/>
            </p:cNvCxnSpPr>
            <p:nvPr/>
          </p:nvCxnSpPr>
          <p:spPr>
            <a:xfrm flipV="1">
              <a:off x="6237818" y="4870627"/>
              <a:ext cx="113442" cy="147818"/>
            </a:xfrm>
            <a:prstGeom prst="line">
              <a:avLst/>
            </a:prstGeom>
            <a:noFill/>
            <a:ln w="12700" cap="flat" cmpd="sng" algn="ctr">
              <a:solidFill>
                <a:srgbClr val="FFFFFF"/>
              </a:solidFill>
              <a:prstDash val="solid"/>
              <a:headEnd type="none" w="sm" len="sm"/>
              <a:tailEnd type="arrow" w="sm" len="sm"/>
            </a:ln>
            <a:effectLst/>
          </p:spPr>
        </p:cxnSp>
        <p:cxnSp>
          <p:nvCxnSpPr>
            <p:cNvPr id="25" name="Straight Connector 282">
              <a:extLst>
                <a:ext uri="{FF2B5EF4-FFF2-40B4-BE49-F238E27FC236}">
                  <a16:creationId xmlns:a16="http://schemas.microsoft.com/office/drawing/2014/main" id="{197BC5C9-7863-4C38-A8BE-F7770E54CD60}"/>
                </a:ext>
              </a:extLst>
            </p:cNvPr>
            <p:cNvCxnSpPr>
              <a:cxnSpLocks/>
            </p:cNvCxnSpPr>
            <p:nvPr/>
          </p:nvCxnSpPr>
          <p:spPr>
            <a:xfrm>
              <a:off x="6239170" y="5025554"/>
              <a:ext cx="113442" cy="147818"/>
            </a:xfrm>
            <a:prstGeom prst="line">
              <a:avLst/>
            </a:prstGeom>
            <a:noFill/>
            <a:ln w="12700" cap="flat" cmpd="sng" algn="ctr">
              <a:solidFill>
                <a:srgbClr val="FFFFFF"/>
              </a:solidFill>
              <a:prstDash val="solid"/>
              <a:headEnd type="none" w="sm" len="sm"/>
              <a:tailEnd type="arrow" w="sm" len="sm"/>
            </a:ln>
            <a:effectLst/>
          </p:spPr>
        </p:cxnSp>
      </p:grpSp>
      <p:sp>
        <p:nvSpPr>
          <p:cNvPr id="26" name="Rectangle 230">
            <a:extLst>
              <a:ext uri="{FF2B5EF4-FFF2-40B4-BE49-F238E27FC236}">
                <a16:creationId xmlns:a16="http://schemas.microsoft.com/office/drawing/2014/main" id="{A17E741F-FAF0-40B2-B7D6-4DD396FFA90D}"/>
              </a:ext>
            </a:extLst>
          </p:cNvPr>
          <p:cNvSpPr/>
          <p:nvPr/>
        </p:nvSpPr>
        <p:spPr bwMode="auto">
          <a:xfrm>
            <a:off x="7623789" y="3903845"/>
            <a:ext cx="3944798" cy="2020965"/>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grpSp>
        <p:nvGrpSpPr>
          <p:cNvPr id="27" name="Group 97">
            <a:extLst>
              <a:ext uri="{FF2B5EF4-FFF2-40B4-BE49-F238E27FC236}">
                <a16:creationId xmlns:a16="http://schemas.microsoft.com/office/drawing/2014/main" id="{C1E3E4EC-1C21-4EB7-B029-0EDE9285D460}"/>
              </a:ext>
            </a:extLst>
          </p:cNvPr>
          <p:cNvGrpSpPr/>
          <p:nvPr/>
        </p:nvGrpSpPr>
        <p:grpSpPr>
          <a:xfrm>
            <a:off x="7440321" y="3667810"/>
            <a:ext cx="378819" cy="378819"/>
            <a:chOff x="5564119" y="2081144"/>
            <a:chExt cx="501718" cy="501718"/>
          </a:xfrm>
        </p:grpSpPr>
        <p:sp>
          <p:nvSpPr>
            <p:cNvPr id="28" name="Diamond 98">
              <a:extLst>
                <a:ext uri="{FF2B5EF4-FFF2-40B4-BE49-F238E27FC236}">
                  <a16:creationId xmlns:a16="http://schemas.microsoft.com/office/drawing/2014/main" id="{11B6DD37-C610-4EDD-9146-6D275ACA675C}"/>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9" name="Graphic 99">
              <a:extLst>
                <a:ext uri="{FF2B5EF4-FFF2-40B4-BE49-F238E27FC236}">
                  <a16:creationId xmlns:a16="http://schemas.microsoft.com/office/drawing/2014/main" id="{031A95A3-D4FC-48C1-8FEB-B914A55EA4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64119" y="2081144"/>
              <a:ext cx="501718" cy="501718"/>
            </a:xfrm>
            <a:prstGeom prst="rect">
              <a:avLst/>
            </a:prstGeom>
          </p:spPr>
        </p:pic>
      </p:grpSp>
      <p:grpSp>
        <p:nvGrpSpPr>
          <p:cNvPr id="30" name="Group 100">
            <a:extLst>
              <a:ext uri="{FF2B5EF4-FFF2-40B4-BE49-F238E27FC236}">
                <a16:creationId xmlns:a16="http://schemas.microsoft.com/office/drawing/2014/main" id="{81BA4C84-DD02-49D5-800C-76D6326023D9}"/>
              </a:ext>
            </a:extLst>
          </p:cNvPr>
          <p:cNvGrpSpPr/>
          <p:nvPr/>
        </p:nvGrpSpPr>
        <p:grpSpPr>
          <a:xfrm>
            <a:off x="7893120" y="4262317"/>
            <a:ext cx="3406136" cy="587682"/>
            <a:chOff x="3519131" y="2542018"/>
            <a:chExt cx="3406136" cy="587682"/>
          </a:xfrm>
        </p:grpSpPr>
        <p:grpSp>
          <p:nvGrpSpPr>
            <p:cNvPr id="31" name="Group 101">
              <a:extLst>
                <a:ext uri="{FF2B5EF4-FFF2-40B4-BE49-F238E27FC236}">
                  <a16:creationId xmlns:a16="http://schemas.microsoft.com/office/drawing/2014/main" id="{980ED0F9-36F5-4E9A-B7DF-6E7EABBF7A05}"/>
                </a:ext>
              </a:extLst>
            </p:cNvPr>
            <p:cNvGrpSpPr/>
            <p:nvPr/>
          </p:nvGrpSpPr>
          <p:grpSpPr>
            <a:xfrm>
              <a:off x="3519131" y="2542018"/>
              <a:ext cx="3334218" cy="498768"/>
              <a:chOff x="7837970" y="2542018"/>
              <a:chExt cx="3334218" cy="498768"/>
            </a:xfrm>
          </p:grpSpPr>
          <p:sp>
            <p:nvSpPr>
              <p:cNvPr id="38" name="Rectangle: Rounded Corners 108">
                <a:extLst>
                  <a:ext uri="{FF2B5EF4-FFF2-40B4-BE49-F238E27FC236}">
                    <a16:creationId xmlns:a16="http://schemas.microsoft.com/office/drawing/2014/main" id="{AE275DDA-A173-48B3-880A-CA73487A2B96}"/>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39" name="Rectangle: Rounded Corners 109">
                <a:extLst>
                  <a:ext uri="{FF2B5EF4-FFF2-40B4-BE49-F238E27FC236}">
                    <a16:creationId xmlns:a16="http://schemas.microsoft.com/office/drawing/2014/main" id="{51D09FFF-3C13-4DFB-8436-1A99CFFDA7F6}"/>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32" name="Group 102">
              <a:extLst>
                <a:ext uri="{FF2B5EF4-FFF2-40B4-BE49-F238E27FC236}">
                  <a16:creationId xmlns:a16="http://schemas.microsoft.com/office/drawing/2014/main" id="{EAA29789-6447-4CBF-B7B3-C7CA2391380B}"/>
                </a:ext>
              </a:extLst>
            </p:cNvPr>
            <p:cNvGrpSpPr/>
            <p:nvPr/>
          </p:nvGrpSpPr>
          <p:grpSpPr>
            <a:xfrm>
              <a:off x="3555090" y="2586475"/>
              <a:ext cx="3334218" cy="498768"/>
              <a:chOff x="7837970" y="2542018"/>
              <a:chExt cx="3334218" cy="498768"/>
            </a:xfrm>
          </p:grpSpPr>
          <p:sp>
            <p:nvSpPr>
              <p:cNvPr id="36" name="Rectangle: Rounded Corners 106">
                <a:extLst>
                  <a:ext uri="{FF2B5EF4-FFF2-40B4-BE49-F238E27FC236}">
                    <a16:creationId xmlns:a16="http://schemas.microsoft.com/office/drawing/2014/main" id="{EF50169F-185E-4272-8E87-0E57255E24EF}"/>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37" name="Rectangle: Rounded Corners 107">
                <a:extLst>
                  <a:ext uri="{FF2B5EF4-FFF2-40B4-BE49-F238E27FC236}">
                    <a16:creationId xmlns:a16="http://schemas.microsoft.com/office/drawing/2014/main" id="{F2EC13F5-33F8-43BD-847F-AB475B852934}"/>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33" name="Group 103">
              <a:extLst>
                <a:ext uri="{FF2B5EF4-FFF2-40B4-BE49-F238E27FC236}">
                  <a16:creationId xmlns:a16="http://schemas.microsoft.com/office/drawing/2014/main" id="{4F1AED43-299F-43DC-9DB9-97AC2738EE42}"/>
                </a:ext>
              </a:extLst>
            </p:cNvPr>
            <p:cNvGrpSpPr/>
            <p:nvPr/>
          </p:nvGrpSpPr>
          <p:grpSpPr>
            <a:xfrm>
              <a:off x="3591049" y="2630932"/>
              <a:ext cx="3334218" cy="498768"/>
              <a:chOff x="7837970" y="2542018"/>
              <a:chExt cx="3334218" cy="498768"/>
            </a:xfrm>
          </p:grpSpPr>
          <p:sp>
            <p:nvSpPr>
              <p:cNvPr id="34" name="Rectangle: Rounded Corners 104">
                <a:extLst>
                  <a:ext uri="{FF2B5EF4-FFF2-40B4-BE49-F238E27FC236}">
                    <a16:creationId xmlns:a16="http://schemas.microsoft.com/office/drawing/2014/main" id="{EE99DE6D-A49D-47CD-9EF9-39FCAF17DE70}"/>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Desktops</a:t>
                </a:r>
              </a:p>
            </p:txBody>
          </p:sp>
          <p:sp>
            <p:nvSpPr>
              <p:cNvPr id="35" name="Rectangle: Rounded Corners 105">
                <a:extLst>
                  <a:ext uri="{FF2B5EF4-FFF2-40B4-BE49-F238E27FC236}">
                    <a16:creationId xmlns:a16="http://schemas.microsoft.com/office/drawing/2014/main" id="{12549F17-63C5-4EFA-B584-799238C1FC07}"/>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Apps</a:t>
                </a:r>
              </a:p>
            </p:txBody>
          </p:sp>
        </p:grpSp>
      </p:grpSp>
      <p:sp>
        <p:nvSpPr>
          <p:cNvPr id="40" name="desktop" title="a desktop PC">
            <a:extLst>
              <a:ext uri="{FF2B5EF4-FFF2-40B4-BE49-F238E27FC236}">
                <a16:creationId xmlns:a16="http://schemas.microsoft.com/office/drawing/2014/main" id="{49366930-7FD6-4034-8155-DD3A57D50CB4}"/>
              </a:ext>
            </a:extLst>
          </p:cNvPr>
          <p:cNvSpPr>
            <a:spLocks noChangeAspect="1" noEditPoints="1"/>
          </p:cNvSpPr>
          <p:nvPr/>
        </p:nvSpPr>
        <p:spPr bwMode="auto">
          <a:xfrm>
            <a:off x="9035915" y="4450602"/>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dirty="0">
              <a:ln>
                <a:noFill/>
              </a:ln>
              <a:gradFill>
                <a:gsLst>
                  <a:gs pos="0">
                    <a:srgbClr val="505050"/>
                  </a:gs>
                  <a:gs pos="100000">
                    <a:srgbClr val="505050"/>
                  </a:gs>
                </a:gsLst>
              </a:gradFill>
              <a:effectLst/>
              <a:uLnTx/>
              <a:uFillTx/>
              <a:latin typeface="Segoe UI"/>
            </a:endParaRPr>
          </a:p>
        </p:txBody>
      </p:sp>
      <p:sp>
        <p:nvSpPr>
          <p:cNvPr id="41" name="GenericApp_EB3B" title="Icon of an app window">
            <a:extLst>
              <a:ext uri="{FF2B5EF4-FFF2-40B4-BE49-F238E27FC236}">
                <a16:creationId xmlns:a16="http://schemas.microsoft.com/office/drawing/2014/main" id="{7A72C9AC-47B7-4FEE-8464-D94251990419}"/>
              </a:ext>
            </a:extLst>
          </p:cNvPr>
          <p:cNvSpPr>
            <a:spLocks noChangeAspect="1" noEditPoints="1"/>
          </p:cNvSpPr>
          <p:nvPr/>
        </p:nvSpPr>
        <p:spPr bwMode="auto">
          <a:xfrm>
            <a:off x="10667065" y="4460403"/>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505050"/>
              </a:solidFill>
              <a:effectLst/>
              <a:uLnTx/>
              <a:uFillTx/>
              <a:latin typeface="Segoe UI"/>
            </a:endParaRPr>
          </a:p>
        </p:txBody>
      </p:sp>
      <p:grpSp>
        <p:nvGrpSpPr>
          <p:cNvPr id="42" name="Group 236">
            <a:extLst>
              <a:ext uri="{FF2B5EF4-FFF2-40B4-BE49-F238E27FC236}">
                <a16:creationId xmlns:a16="http://schemas.microsoft.com/office/drawing/2014/main" id="{38AE06D0-4237-4D3E-B4A9-8E4549EB32D2}"/>
              </a:ext>
            </a:extLst>
          </p:cNvPr>
          <p:cNvGrpSpPr/>
          <p:nvPr/>
        </p:nvGrpSpPr>
        <p:grpSpPr>
          <a:xfrm>
            <a:off x="9398775" y="4392899"/>
            <a:ext cx="1846543" cy="154356"/>
            <a:chOff x="9293160" y="2701454"/>
            <a:chExt cx="1846543" cy="154356"/>
          </a:xfrm>
        </p:grpSpPr>
        <p:sp>
          <p:nvSpPr>
            <p:cNvPr id="43" name="Oval 14">
              <a:extLst>
                <a:ext uri="{FF2B5EF4-FFF2-40B4-BE49-F238E27FC236}">
                  <a16:creationId xmlns:a16="http://schemas.microsoft.com/office/drawing/2014/main" id="{38018BF4-A814-4633-9981-AD03E6C47D79}"/>
                </a:ext>
              </a:extLst>
            </p:cNvPr>
            <p:cNvSpPr/>
            <p:nvPr/>
          </p:nvSpPr>
          <p:spPr bwMode="auto">
            <a:xfrm>
              <a:off x="9293160" y="2701454"/>
              <a:ext cx="149098" cy="149098"/>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0078D4"/>
                  </a:solidFill>
                  <a:effectLst/>
                  <a:uLnTx/>
                  <a:uFillTx/>
                  <a:latin typeface="Segoe UI"/>
                  <a:ea typeface="+mn-ea"/>
                  <a:cs typeface="+mn-cs"/>
                </a:rPr>
                <a:t>A</a:t>
              </a:r>
            </a:p>
          </p:txBody>
        </p:sp>
        <p:sp>
          <p:nvSpPr>
            <p:cNvPr id="44" name="Oval 135">
              <a:extLst>
                <a:ext uri="{FF2B5EF4-FFF2-40B4-BE49-F238E27FC236}">
                  <a16:creationId xmlns:a16="http://schemas.microsoft.com/office/drawing/2014/main" id="{CB57A0DF-8A5F-4BAC-853A-BD567B5CCD27}"/>
                </a:ext>
              </a:extLst>
            </p:cNvPr>
            <p:cNvSpPr/>
            <p:nvPr/>
          </p:nvSpPr>
          <p:spPr bwMode="auto">
            <a:xfrm>
              <a:off x="10990605" y="2706712"/>
              <a:ext cx="149098" cy="149098"/>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0078D4"/>
                  </a:solidFill>
                  <a:effectLst/>
                  <a:uLnTx/>
                  <a:uFillTx/>
                  <a:latin typeface="Segoe UI"/>
                  <a:ea typeface="+mn-ea"/>
                  <a:cs typeface="+mn-cs"/>
                </a:rPr>
                <a:t>A</a:t>
              </a:r>
            </a:p>
          </p:txBody>
        </p:sp>
      </p:grpSp>
      <p:grpSp>
        <p:nvGrpSpPr>
          <p:cNvPr id="45" name="Group 224">
            <a:extLst>
              <a:ext uri="{FF2B5EF4-FFF2-40B4-BE49-F238E27FC236}">
                <a16:creationId xmlns:a16="http://schemas.microsoft.com/office/drawing/2014/main" id="{0C56F46D-4168-4824-B16B-8F2387C8AA35}"/>
              </a:ext>
            </a:extLst>
          </p:cNvPr>
          <p:cNvGrpSpPr/>
          <p:nvPr/>
        </p:nvGrpSpPr>
        <p:grpSpPr>
          <a:xfrm>
            <a:off x="1004918" y="3720537"/>
            <a:ext cx="1626420" cy="2908602"/>
            <a:chOff x="899303" y="2229846"/>
            <a:chExt cx="1626420" cy="2908602"/>
          </a:xfrm>
        </p:grpSpPr>
        <p:sp>
          <p:nvSpPr>
            <p:cNvPr id="46" name="Oval 20">
              <a:extLst>
                <a:ext uri="{FF2B5EF4-FFF2-40B4-BE49-F238E27FC236}">
                  <a16:creationId xmlns:a16="http://schemas.microsoft.com/office/drawing/2014/main" id="{64FFE172-65F2-46A6-BF32-8DEE28A63D11}"/>
                </a:ext>
              </a:extLst>
            </p:cNvPr>
            <p:cNvSpPr/>
            <p:nvPr/>
          </p:nvSpPr>
          <p:spPr bwMode="auto">
            <a:xfrm>
              <a:off x="899303" y="2229846"/>
              <a:ext cx="835378" cy="8353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sp>
          <p:nvSpPr>
            <p:cNvPr id="47" name="Oval 188">
              <a:extLst>
                <a:ext uri="{FF2B5EF4-FFF2-40B4-BE49-F238E27FC236}">
                  <a16:creationId xmlns:a16="http://schemas.microsoft.com/office/drawing/2014/main" id="{2F7AC3E9-0173-4623-AB3A-5ECBAC0EAC1F}"/>
                </a:ext>
              </a:extLst>
            </p:cNvPr>
            <p:cNvSpPr/>
            <p:nvPr/>
          </p:nvSpPr>
          <p:spPr bwMode="auto">
            <a:xfrm>
              <a:off x="899303" y="3266458"/>
              <a:ext cx="835378" cy="8353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sp>
          <p:nvSpPr>
            <p:cNvPr id="48" name="Oval 189">
              <a:extLst>
                <a:ext uri="{FF2B5EF4-FFF2-40B4-BE49-F238E27FC236}">
                  <a16:creationId xmlns:a16="http://schemas.microsoft.com/office/drawing/2014/main" id="{0A3C9280-76F0-489D-8C17-047648885BD5}"/>
                </a:ext>
              </a:extLst>
            </p:cNvPr>
            <p:cNvSpPr/>
            <p:nvPr/>
          </p:nvSpPr>
          <p:spPr bwMode="auto">
            <a:xfrm>
              <a:off x="899303" y="4303070"/>
              <a:ext cx="835378" cy="8353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grpSp>
          <p:nvGrpSpPr>
            <p:cNvPr id="49" name="Group 22">
              <a:extLst>
                <a:ext uri="{FF2B5EF4-FFF2-40B4-BE49-F238E27FC236}">
                  <a16:creationId xmlns:a16="http://schemas.microsoft.com/office/drawing/2014/main" id="{C13ED916-541F-465E-B4FB-E4EE7F8000F0}"/>
                </a:ext>
              </a:extLst>
            </p:cNvPr>
            <p:cNvGrpSpPr/>
            <p:nvPr/>
          </p:nvGrpSpPr>
          <p:grpSpPr>
            <a:xfrm>
              <a:off x="2043658" y="2532747"/>
              <a:ext cx="482065" cy="2255907"/>
              <a:chOff x="2224274" y="2338191"/>
              <a:chExt cx="482065" cy="2255907"/>
            </a:xfrm>
          </p:grpSpPr>
          <p:grpSp>
            <p:nvGrpSpPr>
              <p:cNvPr id="53" name="Group 171">
                <a:extLst>
                  <a:ext uri="{FF2B5EF4-FFF2-40B4-BE49-F238E27FC236}">
                    <a16:creationId xmlns:a16="http://schemas.microsoft.com/office/drawing/2014/main" id="{A250729F-671E-4C5B-85BF-9877148A7CA0}"/>
                  </a:ext>
                </a:extLst>
              </p:cNvPr>
              <p:cNvGrpSpPr/>
              <p:nvPr/>
            </p:nvGrpSpPr>
            <p:grpSpPr>
              <a:xfrm>
                <a:off x="2281302" y="3639439"/>
                <a:ext cx="319498" cy="414180"/>
                <a:chOff x="5866856" y="4829242"/>
                <a:chExt cx="702675" cy="865083"/>
              </a:xfrm>
            </p:grpSpPr>
            <p:sp>
              <p:nvSpPr>
                <p:cNvPr id="61" name="Freeform 12">
                  <a:extLst>
                    <a:ext uri="{FF2B5EF4-FFF2-40B4-BE49-F238E27FC236}">
                      <a16:creationId xmlns:a16="http://schemas.microsoft.com/office/drawing/2014/main" id="{C0F03EBE-3BC7-4B71-8CB4-2E7F568EDE2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62" name="Freeform 13">
                  <a:extLst>
                    <a:ext uri="{FF2B5EF4-FFF2-40B4-BE49-F238E27FC236}">
                      <a16:creationId xmlns:a16="http://schemas.microsoft.com/office/drawing/2014/main" id="{5A6CC606-B61F-4BDC-A88F-59C327CB9657}"/>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grpSp>
          <p:grpSp>
            <p:nvGrpSpPr>
              <p:cNvPr id="54" name="Group 172">
                <a:extLst>
                  <a:ext uri="{FF2B5EF4-FFF2-40B4-BE49-F238E27FC236}">
                    <a16:creationId xmlns:a16="http://schemas.microsoft.com/office/drawing/2014/main" id="{93A92D6E-574A-411B-A832-CB894CFD15D7}"/>
                  </a:ext>
                </a:extLst>
              </p:cNvPr>
              <p:cNvGrpSpPr/>
              <p:nvPr/>
            </p:nvGrpSpPr>
            <p:grpSpPr>
              <a:xfrm>
                <a:off x="2286418" y="3019895"/>
                <a:ext cx="335350" cy="419905"/>
                <a:chOff x="13987161" y="3323588"/>
                <a:chExt cx="2047876" cy="2435225"/>
              </a:xfrm>
              <a:solidFill>
                <a:srgbClr val="FFFFFF"/>
              </a:solidFill>
            </p:grpSpPr>
            <p:sp>
              <p:nvSpPr>
                <p:cNvPr id="57" name="Freeform 50">
                  <a:extLst>
                    <a:ext uri="{FF2B5EF4-FFF2-40B4-BE49-F238E27FC236}">
                      <a16:creationId xmlns:a16="http://schemas.microsoft.com/office/drawing/2014/main" id="{704EBE7F-446E-4B6A-A444-941296F2E21E}"/>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58" name="Freeform 51">
                  <a:extLst>
                    <a:ext uri="{FF2B5EF4-FFF2-40B4-BE49-F238E27FC236}">
                      <a16:creationId xmlns:a16="http://schemas.microsoft.com/office/drawing/2014/main" id="{F1CDF6CF-96C2-4913-8903-1E047512E2D8}"/>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59" name="Freeform 52">
                  <a:extLst>
                    <a:ext uri="{FF2B5EF4-FFF2-40B4-BE49-F238E27FC236}">
                      <a16:creationId xmlns:a16="http://schemas.microsoft.com/office/drawing/2014/main" id="{1C657ADF-924C-4C87-9E9A-2D7EF3DA15F5}"/>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60" name="Freeform 53">
                  <a:extLst>
                    <a:ext uri="{FF2B5EF4-FFF2-40B4-BE49-F238E27FC236}">
                      <a16:creationId xmlns:a16="http://schemas.microsoft.com/office/drawing/2014/main" id="{F063E5D2-4672-43A6-A134-E20866C610A9}"/>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grpSp>
          <p:pic>
            <p:nvPicPr>
              <p:cNvPr id="55" name="Picture 173">
                <a:extLst>
                  <a:ext uri="{FF2B5EF4-FFF2-40B4-BE49-F238E27FC236}">
                    <a16:creationId xmlns:a16="http://schemas.microsoft.com/office/drawing/2014/main" id="{61CE5B2D-145B-4661-957D-9EF9D4A286F8}"/>
                  </a:ext>
                </a:extLst>
              </p:cNvPr>
              <p:cNvPicPr>
                <a:picLocks noChangeAspect="1"/>
              </p:cNvPicPr>
              <p:nvPr/>
            </p:nvPicPr>
            <p:blipFill rotWithShape="1">
              <a:blip r:embed="rId4" cstate="print">
                <a:duotone>
                  <a:prstClr val="black"/>
                  <a:srgbClr val="1A1A1A">
                    <a:tint val="45000"/>
                    <a:satMod val="400000"/>
                  </a:srgbClr>
                </a:duotone>
                <a:extLs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56" name="Picture 180">
                <a:extLst>
                  <a:ext uri="{FF2B5EF4-FFF2-40B4-BE49-F238E27FC236}">
                    <a16:creationId xmlns:a16="http://schemas.microsoft.com/office/drawing/2014/main" id="{C8ED6740-30FE-49B8-8A83-84DED49186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50" name="CellPhone_E8EA" title="Icon of a cellphone">
              <a:extLst>
                <a:ext uri="{FF2B5EF4-FFF2-40B4-BE49-F238E27FC236}">
                  <a16:creationId xmlns:a16="http://schemas.microsoft.com/office/drawing/2014/main" id="{F48CA528-4088-4EF3-A0D5-0888E7531688}"/>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51" name="Laptop_E770" title="Icon of a laptop">
              <a:extLst>
                <a:ext uri="{FF2B5EF4-FFF2-40B4-BE49-F238E27FC236}">
                  <a16:creationId xmlns:a16="http://schemas.microsoft.com/office/drawing/2014/main" id="{1BF0190D-B676-431E-A058-6312F85A37EA}"/>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52" name="Tablet_E70A" title="Icon of a tablet">
              <a:extLst>
                <a:ext uri="{FF2B5EF4-FFF2-40B4-BE49-F238E27FC236}">
                  <a16:creationId xmlns:a16="http://schemas.microsoft.com/office/drawing/2014/main" id="{A54475FB-9349-42B0-99A8-420AD655EEE0}"/>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ndParaRPr>
            </a:p>
          </p:txBody>
        </p:sp>
      </p:grpSp>
      <p:sp>
        <p:nvSpPr>
          <p:cNvPr id="63" name="Rectangle: Rounded Corners 91">
            <a:extLst>
              <a:ext uri="{FF2B5EF4-FFF2-40B4-BE49-F238E27FC236}">
                <a16:creationId xmlns:a16="http://schemas.microsoft.com/office/drawing/2014/main" id="{BBC85B5F-C54D-46CC-AD63-DE38E4E9CBCC}"/>
              </a:ext>
            </a:extLst>
          </p:cNvPr>
          <p:cNvSpPr/>
          <p:nvPr/>
        </p:nvSpPr>
        <p:spPr bwMode="auto">
          <a:xfrm>
            <a:off x="5198441" y="6042099"/>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defRPr/>
            </a:pPr>
            <a:r>
              <a:rPr lang="en-US" sz="1200" kern="0" dirty="0">
                <a:solidFill>
                  <a:srgbClr val="FFFFFF"/>
                </a:solidFill>
                <a:latin typeface="Segoe UI Semibold"/>
              </a:rPr>
              <a:t>Azure SQL DB</a:t>
            </a:r>
          </a:p>
        </p:txBody>
      </p:sp>
      <p:sp>
        <p:nvSpPr>
          <p:cNvPr id="64" name="Rectangle 167">
            <a:extLst>
              <a:ext uri="{FF2B5EF4-FFF2-40B4-BE49-F238E27FC236}">
                <a16:creationId xmlns:a16="http://schemas.microsoft.com/office/drawing/2014/main" id="{7840D1C5-8AF9-4147-9EA6-DB6D0CD092AF}"/>
              </a:ext>
            </a:extLst>
          </p:cNvPr>
          <p:cNvSpPr/>
          <p:nvPr/>
        </p:nvSpPr>
        <p:spPr>
          <a:xfrm>
            <a:off x="10964393" y="3865120"/>
            <a:ext cx="867837" cy="307777"/>
          </a:xfrm>
          <a:prstGeom prst="rect">
            <a:avLst/>
          </a:prstGeom>
        </p:spPr>
        <p:txBody>
          <a:bodyPr wrap="square" anchor="ctr">
            <a:spAutoFit/>
          </a:bodyPr>
          <a:lstStyle/>
          <a:p>
            <a:pPr defTabSz="861087">
              <a:defRPr/>
            </a:pPr>
            <a:r>
              <a:rPr lang="en-US" sz="1371" cap="all" dirty="0">
                <a:solidFill>
                  <a:srgbClr val="FFFFFF"/>
                </a:solidFill>
                <a:latin typeface="Segoe Pro Semibold" panose="020B0702040504020203" pitchFamily="34" charset="0"/>
                <a:cs typeface="Segoe UI Light"/>
              </a:rPr>
              <a:t> </a:t>
            </a:r>
            <a:r>
              <a:rPr lang="en-US" sz="1400" dirty="0">
                <a:solidFill>
                  <a:srgbClr val="505050"/>
                </a:solidFill>
                <a:latin typeface="Segoe Pro Semibold" panose="020B0702040504020203" pitchFamily="34" charset="0"/>
                <a:cs typeface="Segoe UI Light"/>
              </a:rPr>
              <a:t>VMs</a:t>
            </a:r>
          </a:p>
        </p:txBody>
      </p:sp>
      <p:sp>
        <p:nvSpPr>
          <p:cNvPr id="65" name="Right Bracket 123">
            <a:extLst>
              <a:ext uri="{FF2B5EF4-FFF2-40B4-BE49-F238E27FC236}">
                <a16:creationId xmlns:a16="http://schemas.microsoft.com/office/drawing/2014/main" id="{4BC2E14A-AB6B-4A5E-B114-8843BE8A38BF}"/>
              </a:ext>
            </a:extLst>
          </p:cNvPr>
          <p:cNvSpPr/>
          <p:nvPr/>
        </p:nvSpPr>
        <p:spPr>
          <a:xfrm>
            <a:off x="2626831" y="3990486"/>
            <a:ext cx="126507" cy="2407739"/>
          </a:xfrm>
          <a:prstGeom prst="rightBracket">
            <a:avLst>
              <a:gd name="adj" fmla="val 0"/>
            </a:avLst>
          </a:prstGeom>
          <a:noFill/>
          <a:ln w="12700" cap="rnd" cmpd="sng" algn="ctr">
            <a:solidFill>
              <a:srgbClr val="1A1A1A">
                <a:lumMod val="50000"/>
                <a:lumOff val="50000"/>
              </a:srgbClr>
            </a:solid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3525" b="0" i="0" u="none" strike="noStrike" kern="0" cap="none" spc="0" normalizeH="0" baseline="0" noProof="0">
              <a:ln>
                <a:noFill/>
              </a:ln>
              <a:solidFill>
                <a:srgbClr val="505050"/>
              </a:solidFill>
              <a:effectLst/>
              <a:uLnTx/>
              <a:uFillTx/>
              <a:latin typeface="Segoe UI"/>
              <a:ea typeface="+mn-ea"/>
              <a:cs typeface="+mn-cs"/>
            </a:endParaRPr>
          </a:p>
        </p:txBody>
      </p:sp>
      <p:grpSp>
        <p:nvGrpSpPr>
          <p:cNvPr id="66" name="Group 233">
            <a:extLst>
              <a:ext uri="{FF2B5EF4-FFF2-40B4-BE49-F238E27FC236}">
                <a16:creationId xmlns:a16="http://schemas.microsoft.com/office/drawing/2014/main" id="{ADD98641-85D7-423A-A483-0116C373A092}"/>
              </a:ext>
            </a:extLst>
          </p:cNvPr>
          <p:cNvGrpSpPr/>
          <p:nvPr/>
        </p:nvGrpSpPr>
        <p:grpSpPr>
          <a:xfrm>
            <a:off x="3396722" y="5079442"/>
            <a:ext cx="1703068" cy="587682"/>
            <a:chOff x="3204969" y="4699961"/>
            <a:chExt cx="1703068" cy="587682"/>
          </a:xfrm>
        </p:grpSpPr>
        <p:sp>
          <p:nvSpPr>
            <p:cNvPr id="67" name="Rectangle: Rounded Corners 84">
              <a:extLst>
                <a:ext uri="{FF2B5EF4-FFF2-40B4-BE49-F238E27FC236}">
                  <a16:creationId xmlns:a16="http://schemas.microsoft.com/office/drawing/2014/main" id="{1C532DE3-74F4-4B98-88D4-FC945A0AD47F}"/>
                </a:ext>
              </a:extLst>
            </p:cNvPr>
            <p:cNvSpPr/>
            <p:nvPr/>
          </p:nvSpPr>
          <p:spPr bwMode="auto">
            <a:xfrm>
              <a:off x="3204969" y="4699961"/>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68" name="Rectangle: Rounded Corners 82">
              <a:extLst>
                <a:ext uri="{FF2B5EF4-FFF2-40B4-BE49-F238E27FC236}">
                  <a16:creationId xmlns:a16="http://schemas.microsoft.com/office/drawing/2014/main" id="{0B7379CC-A485-4940-AE7E-19297EABE7DC}"/>
                </a:ext>
              </a:extLst>
            </p:cNvPr>
            <p:cNvSpPr/>
            <p:nvPr/>
          </p:nvSpPr>
          <p:spPr bwMode="auto">
            <a:xfrm>
              <a:off x="3240928" y="47444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69" name="Rectangle: Rounded Corners 80">
              <a:extLst>
                <a:ext uri="{FF2B5EF4-FFF2-40B4-BE49-F238E27FC236}">
                  <a16:creationId xmlns:a16="http://schemas.microsoft.com/office/drawing/2014/main" id="{FE7AC53E-2222-4C2D-AC14-7195B5817F76}"/>
                </a:ext>
              </a:extLst>
            </p:cNvPr>
            <p:cNvSpPr/>
            <p:nvPr/>
          </p:nvSpPr>
          <p:spPr bwMode="auto">
            <a:xfrm>
              <a:off x="3276887" y="4788875"/>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Gateway</a:t>
              </a:r>
            </a:p>
          </p:txBody>
        </p:sp>
        <p:sp>
          <p:nvSpPr>
            <p:cNvPr id="70" name="Move_E7C2" title="Icon of four arrows pointing away from eachother">
              <a:extLst>
                <a:ext uri="{FF2B5EF4-FFF2-40B4-BE49-F238E27FC236}">
                  <a16:creationId xmlns:a16="http://schemas.microsoft.com/office/drawing/2014/main" id="{22873355-0CC3-4C56-B1B4-604ED9B1E7EB}"/>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71" name="Group 234">
            <a:extLst>
              <a:ext uri="{FF2B5EF4-FFF2-40B4-BE49-F238E27FC236}">
                <a16:creationId xmlns:a16="http://schemas.microsoft.com/office/drawing/2014/main" id="{45C5F4A3-0E16-4908-9A4D-36FC6790A511}"/>
              </a:ext>
            </a:extLst>
          </p:cNvPr>
          <p:cNvGrpSpPr/>
          <p:nvPr/>
        </p:nvGrpSpPr>
        <p:grpSpPr>
          <a:xfrm>
            <a:off x="3396722" y="4214477"/>
            <a:ext cx="1703068" cy="587682"/>
            <a:chOff x="3204969" y="3834996"/>
            <a:chExt cx="1703068" cy="587682"/>
          </a:xfrm>
        </p:grpSpPr>
        <p:sp>
          <p:nvSpPr>
            <p:cNvPr id="72" name="Rectangle: Rounded Corners 59">
              <a:extLst>
                <a:ext uri="{FF2B5EF4-FFF2-40B4-BE49-F238E27FC236}">
                  <a16:creationId xmlns:a16="http://schemas.microsoft.com/office/drawing/2014/main" id="{3871DA51-229E-43B6-974D-E559F1CB2338}"/>
                </a:ext>
              </a:extLst>
            </p:cNvPr>
            <p:cNvSpPr/>
            <p:nvPr/>
          </p:nvSpPr>
          <p:spPr bwMode="auto">
            <a:xfrm>
              <a:off x="3204969" y="3834996"/>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73" name="Rectangle: Rounded Corners 62">
              <a:extLst>
                <a:ext uri="{FF2B5EF4-FFF2-40B4-BE49-F238E27FC236}">
                  <a16:creationId xmlns:a16="http://schemas.microsoft.com/office/drawing/2014/main" id="{37F2F355-5D5E-45AC-9426-D1FA88CE8883}"/>
                </a:ext>
              </a:extLst>
            </p:cNvPr>
            <p:cNvSpPr/>
            <p:nvPr/>
          </p:nvSpPr>
          <p:spPr bwMode="auto">
            <a:xfrm>
              <a:off x="3240928" y="3879453"/>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74" name="Rectangle: Rounded Corners 65">
              <a:extLst>
                <a:ext uri="{FF2B5EF4-FFF2-40B4-BE49-F238E27FC236}">
                  <a16:creationId xmlns:a16="http://schemas.microsoft.com/office/drawing/2014/main" id="{8BC378FB-89AE-47F0-A57D-ECEBD890925D}"/>
                </a:ext>
              </a:extLst>
            </p:cNvPr>
            <p:cNvSpPr/>
            <p:nvPr/>
          </p:nvSpPr>
          <p:spPr bwMode="auto">
            <a:xfrm>
              <a:off x="3276887" y="3923910"/>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Web Access</a:t>
              </a:r>
            </a:p>
          </p:txBody>
        </p:sp>
        <p:sp>
          <p:nvSpPr>
            <p:cNvPr id="75" name="globe_2" title="Icon of a sphere made of lines">
              <a:extLst>
                <a:ext uri="{FF2B5EF4-FFF2-40B4-BE49-F238E27FC236}">
                  <a16:creationId xmlns:a16="http://schemas.microsoft.com/office/drawing/2014/main" id="{FDA799E3-CA00-497F-9E11-B90DDFDC1AFB}"/>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gradFill>
                  <a:gsLst>
                    <a:gs pos="0">
                      <a:srgbClr val="505050"/>
                    </a:gs>
                    <a:gs pos="100000">
                      <a:srgbClr val="505050"/>
                    </a:gs>
                  </a:gsLst>
                </a:gradFill>
                <a:effectLst/>
                <a:uLnTx/>
                <a:uFillTx/>
                <a:latin typeface="Segoe UI"/>
              </a:endParaRPr>
            </a:p>
          </p:txBody>
        </p:sp>
      </p:grpSp>
      <p:sp>
        <p:nvSpPr>
          <p:cNvPr id="76" name="TextBox 2">
            <a:extLst>
              <a:ext uri="{FF2B5EF4-FFF2-40B4-BE49-F238E27FC236}">
                <a16:creationId xmlns:a16="http://schemas.microsoft.com/office/drawing/2014/main" id="{CD087598-EECD-4E91-A676-66C6C185453C}"/>
              </a:ext>
            </a:extLst>
          </p:cNvPr>
          <p:cNvSpPr txBox="1"/>
          <p:nvPr/>
        </p:nvSpPr>
        <p:spPr>
          <a:xfrm>
            <a:off x="7707592" y="3926320"/>
            <a:ext cx="1219200" cy="215444"/>
          </a:xfrm>
          <a:prstGeom prst="rect">
            <a:avLst/>
          </a:prstGeom>
          <a:noFill/>
        </p:spPr>
        <p:txBody>
          <a:bodyPr wrap="square" lIns="0" tIns="0" rIns="0" bIns="0" rtlCol="0">
            <a:spAutoFit/>
          </a:bodyPr>
          <a:lstStyle/>
          <a:p>
            <a:pPr defTabSz="914367">
              <a:defRPr/>
            </a:pPr>
            <a:r>
              <a:rPr lang="en-US" sz="1400" dirty="0">
                <a:solidFill>
                  <a:srgbClr val="505050"/>
                </a:solidFill>
                <a:latin typeface="Segoe Pro Semibold" panose="020B0702040504020203" pitchFamily="34" charset="0"/>
                <a:cs typeface="Segoe UI Light"/>
              </a:rPr>
              <a:t>Azure AD</a:t>
            </a:r>
          </a:p>
        </p:txBody>
      </p:sp>
      <p:pic>
        <p:nvPicPr>
          <p:cNvPr id="77" name="Picture 2">
            <a:extLst>
              <a:ext uri="{FF2B5EF4-FFF2-40B4-BE49-F238E27FC236}">
                <a16:creationId xmlns:a16="http://schemas.microsoft.com/office/drawing/2014/main" id="{67463282-ACC5-4936-8D4B-DCC24E17B4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9763" y="6049883"/>
            <a:ext cx="399616" cy="422236"/>
          </a:xfrm>
          <a:prstGeom prst="rect">
            <a:avLst/>
          </a:prstGeom>
          <a:noFill/>
        </p:spPr>
      </p:pic>
      <p:grpSp>
        <p:nvGrpSpPr>
          <p:cNvPr id="78" name="Group 5">
            <a:extLst>
              <a:ext uri="{FF2B5EF4-FFF2-40B4-BE49-F238E27FC236}">
                <a16:creationId xmlns:a16="http://schemas.microsoft.com/office/drawing/2014/main" id="{E2A88F9C-D974-4C46-A116-4EDC78EA339A}"/>
              </a:ext>
            </a:extLst>
          </p:cNvPr>
          <p:cNvGrpSpPr/>
          <p:nvPr/>
        </p:nvGrpSpPr>
        <p:grpSpPr>
          <a:xfrm>
            <a:off x="7893120" y="5074452"/>
            <a:ext cx="3406136" cy="587682"/>
            <a:chOff x="7787505" y="5258366"/>
            <a:chExt cx="3406136" cy="587682"/>
          </a:xfrm>
        </p:grpSpPr>
        <p:grpSp>
          <p:nvGrpSpPr>
            <p:cNvPr id="79" name="Group 261">
              <a:extLst>
                <a:ext uri="{FF2B5EF4-FFF2-40B4-BE49-F238E27FC236}">
                  <a16:creationId xmlns:a16="http://schemas.microsoft.com/office/drawing/2014/main" id="{4F1CA1CE-0B43-4BBC-B05D-5AF6EDCCBE5A}"/>
                </a:ext>
              </a:extLst>
            </p:cNvPr>
            <p:cNvGrpSpPr/>
            <p:nvPr/>
          </p:nvGrpSpPr>
          <p:grpSpPr>
            <a:xfrm>
              <a:off x="7787505" y="5258366"/>
              <a:ext cx="3406136" cy="587682"/>
              <a:chOff x="3519131" y="2542018"/>
              <a:chExt cx="3406136" cy="587682"/>
            </a:xfrm>
          </p:grpSpPr>
          <p:grpSp>
            <p:nvGrpSpPr>
              <p:cNvPr id="86" name="Group 262">
                <a:extLst>
                  <a:ext uri="{FF2B5EF4-FFF2-40B4-BE49-F238E27FC236}">
                    <a16:creationId xmlns:a16="http://schemas.microsoft.com/office/drawing/2014/main" id="{4B8AA718-B0AB-4A05-92B3-7BD8D9F0D180}"/>
                  </a:ext>
                </a:extLst>
              </p:cNvPr>
              <p:cNvGrpSpPr/>
              <p:nvPr/>
            </p:nvGrpSpPr>
            <p:grpSpPr>
              <a:xfrm>
                <a:off x="3519131" y="2542018"/>
                <a:ext cx="3334218" cy="498768"/>
                <a:chOff x="7837970" y="2542018"/>
                <a:chExt cx="3334218" cy="498768"/>
              </a:xfrm>
            </p:grpSpPr>
            <p:sp>
              <p:nvSpPr>
                <p:cNvPr id="93" name="Rectangle: Rounded Corners 269">
                  <a:extLst>
                    <a:ext uri="{FF2B5EF4-FFF2-40B4-BE49-F238E27FC236}">
                      <a16:creationId xmlns:a16="http://schemas.microsoft.com/office/drawing/2014/main" id="{4AA5A728-2DFE-4C3A-B8C6-F726D66E0C71}"/>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94" name="Rectangle: Rounded Corners 270">
                  <a:extLst>
                    <a:ext uri="{FF2B5EF4-FFF2-40B4-BE49-F238E27FC236}">
                      <a16:creationId xmlns:a16="http://schemas.microsoft.com/office/drawing/2014/main" id="{7CD6D7A2-E113-47E7-8980-428BED703ACA}"/>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87" name="Group 263">
                <a:extLst>
                  <a:ext uri="{FF2B5EF4-FFF2-40B4-BE49-F238E27FC236}">
                    <a16:creationId xmlns:a16="http://schemas.microsoft.com/office/drawing/2014/main" id="{6717A744-F83F-476D-B9AB-56DFA74776A5}"/>
                  </a:ext>
                </a:extLst>
              </p:cNvPr>
              <p:cNvGrpSpPr/>
              <p:nvPr/>
            </p:nvGrpSpPr>
            <p:grpSpPr>
              <a:xfrm>
                <a:off x="3555090" y="2586475"/>
                <a:ext cx="3334218" cy="498768"/>
                <a:chOff x="7837970" y="2542018"/>
                <a:chExt cx="3334218" cy="498768"/>
              </a:xfrm>
            </p:grpSpPr>
            <p:sp>
              <p:nvSpPr>
                <p:cNvPr id="91" name="Rectangle: Rounded Corners 267">
                  <a:extLst>
                    <a:ext uri="{FF2B5EF4-FFF2-40B4-BE49-F238E27FC236}">
                      <a16:creationId xmlns:a16="http://schemas.microsoft.com/office/drawing/2014/main" id="{BE2B1459-725D-4121-B8B4-B9EB76EF7836}"/>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92" name="Rectangle: Rounded Corners 268">
                  <a:extLst>
                    <a:ext uri="{FF2B5EF4-FFF2-40B4-BE49-F238E27FC236}">
                      <a16:creationId xmlns:a16="http://schemas.microsoft.com/office/drawing/2014/main" id="{C0744743-EB95-4934-94A6-08480F17A406}"/>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88" name="Group 264">
                <a:extLst>
                  <a:ext uri="{FF2B5EF4-FFF2-40B4-BE49-F238E27FC236}">
                    <a16:creationId xmlns:a16="http://schemas.microsoft.com/office/drawing/2014/main" id="{E8E27798-3590-4D1E-966B-DFF2999CC1CB}"/>
                  </a:ext>
                </a:extLst>
              </p:cNvPr>
              <p:cNvGrpSpPr/>
              <p:nvPr/>
            </p:nvGrpSpPr>
            <p:grpSpPr>
              <a:xfrm>
                <a:off x="3591049" y="2630932"/>
                <a:ext cx="3334218" cy="498768"/>
                <a:chOff x="7837970" y="2542018"/>
                <a:chExt cx="3334218" cy="498768"/>
              </a:xfrm>
            </p:grpSpPr>
            <p:sp>
              <p:nvSpPr>
                <p:cNvPr id="89" name="Rectangle: Rounded Corners 265">
                  <a:extLst>
                    <a:ext uri="{FF2B5EF4-FFF2-40B4-BE49-F238E27FC236}">
                      <a16:creationId xmlns:a16="http://schemas.microsoft.com/office/drawing/2014/main" id="{E8026B7D-233D-480D-8540-FA9DF7A9B5B9}"/>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Active </a:t>
                  </a:r>
                </a:p>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Directory</a:t>
                  </a:r>
                </a:p>
              </p:txBody>
            </p:sp>
            <p:sp>
              <p:nvSpPr>
                <p:cNvPr id="90" name="Rectangle: Rounded Corners 266">
                  <a:extLst>
                    <a:ext uri="{FF2B5EF4-FFF2-40B4-BE49-F238E27FC236}">
                      <a16:creationId xmlns:a16="http://schemas.microsoft.com/office/drawing/2014/main" id="{65832823-3DC5-4A84-BB19-055273783EC6}"/>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User Profile</a:t>
                  </a:r>
                </a:p>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File Server</a:t>
                  </a:r>
                </a:p>
              </p:txBody>
            </p:sp>
          </p:grpSp>
        </p:grpSp>
        <p:grpSp>
          <p:nvGrpSpPr>
            <p:cNvPr id="80" name="Group 271">
              <a:extLst>
                <a:ext uri="{FF2B5EF4-FFF2-40B4-BE49-F238E27FC236}">
                  <a16:creationId xmlns:a16="http://schemas.microsoft.com/office/drawing/2014/main" id="{8DC0318E-CB1E-46C5-B60C-644E6E1BABC4}"/>
                </a:ext>
              </a:extLst>
            </p:cNvPr>
            <p:cNvGrpSpPr/>
            <p:nvPr/>
          </p:nvGrpSpPr>
          <p:grpSpPr>
            <a:xfrm>
              <a:off x="8883843" y="5370593"/>
              <a:ext cx="378819" cy="378819"/>
              <a:chOff x="5564119" y="2081144"/>
              <a:chExt cx="501718" cy="501718"/>
            </a:xfrm>
          </p:grpSpPr>
          <p:sp>
            <p:nvSpPr>
              <p:cNvPr id="84" name="Diamond 272">
                <a:extLst>
                  <a:ext uri="{FF2B5EF4-FFF2-40B4-BE49-F238E27FC236}">
                    <a16:creationId xmlns:a16="http://schemas.microsoft.com/office/drawing/2014/main" id="{DD854045-D0D8-44A8-A5CF-60A3D62E3DBD}"/>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5" name="Graphic 273">
                <a:extLst>
                  <a:ext uri="{FF2B5EF4-FFF2-40B4-BE49-F238E27FC236}">
                    <a16:creationId xmlns:a16="http://schemas.microsoft.com/office/drawing/2014/main" id="{567AC1B4-6C49-45A6-88A7-A3767D61B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64119" y="2081144"/>
                <a:ext cx="501718" cy="501718"/>
              </a:xfrm>
              <a:prstGeom prst="rect">
                <a:avLst/>
              </a:prstGeom>
            </p:spPr>
          </p:pic>
        </p:grpSp>
        <p:grpSp>
          <p:nvGrpSpPr>
            <p:cNvPr id="81" name="Group 274">
              <a:extLst>
                <a:ext uri="{FF2B5EF4-FFF2-40B4-BE49-F238E27FC236}">
                  <a16:creationId xmlns:a16="http://schemas.microsoft.com/office/drawing/2014/main" id="{CF2D663F-5CD1-4D17-A401-0D91F8708CC4}"/>
                </a:ext>
              </a:extLst>
            </p:cNvPr>
            <p:cNvGrpSpPr/>
            <p:nvPr/>
          </p:nvGrpSpPr>
          <p:grpSpPr>
            <a:xfrm>
              <a:off x="10569241" y="5402721"/>
              <a:ext cx="396950" cy="355079"/>
              <a:chOff x="10633596" y="3514287"/>
              <a:chExt cx="396950" cy="355079"/>
            </a:xfrm>
          </p:grpSpPr>
          <p:sp>
            <p:nvSpPr>
              <p:cNvPr id="82" name="Hexagon 275">
                <a:extLst>
                  <a:ext uri="{FF2B5EF4-FFF2-40B4-BE49-F238E27FC236}">
                    <a16:creationId xmlns:a16="http://schemas.microsoft.com/office/drawing/2014/main" id="{7A665FAF-E155-4D9D-831D-FEEF63603D54}"/>
                  </a:ext>
                </a:extLst>
              </p:cNvPr>
              <p:cNvSpPr/>
              <p:nvPr/>
            </p:nvSpPr>
            <p:spPr>
              <a:xfrm>
                <a:off x="10633596" y="3514287"/>
                <a:ext cx="396950" cy="355079"/>
              </a:xfrm>
              <a:prstGeom prst="hexagon">
                <a:avLst>
                  <a:gd name="adj" fmla="val 30307"/>
                  <a:gd name="vf" fmla="val 115470"/>
                </a:avLst>
              </a:prstGeom>
              <a:solidFill>
                <a:srgbClr val="002050"/>
              </a:solidFill>
              <a:ln w="10795" cap="flat" cmpd="sng" algn="ctr">
                <a:noFill/>
                <a:prstDash val="soli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3525" b="0" i="0" u="none" strike="noStrike" kern="0" cap="none" spc="0" normalizeH="0" baseline="0" noProof="0">
                  <a:ln>
                    <a:noFill/>
                  </a:ln>
                  <a:solidFill>
                    <a:srgbClr val="FFFFFF"/>
                  </a:solidFill>
                  <a:effectLst/>
                  <a:uLnTx/>
                  <a:uFillTx/>
                  <a:latin typeface="Segoe UI"/>
                  <a:ea typeface="+mn-ea"/>
                  <a:cs typeface="+mn-cs"/>
                </a:endParaRPr>
              </a:p>
            </p:txBody>
          </p:sp>
          <p:pic>
            <p:nvPicPr>
              <p:cNvPr id="83" name="Picture 276">
                <a:extLst>
                  <a:ext uri="{FF2B5EF4-FFF2-40B4-BE49-F238E27FC236}">
                    <a16:creationId xmlns:a16="http://schemas.microsoft.com/office/drawing/2014/main" id="{20341C5F-AA19-4FDA-A331-6A655C7BB462}"/>
                  </a:ext>
                </a:extLst>
              </p:cNvPr>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2967777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6437A4-8029-4105-9184-B3840BA724DC}"/>
              </a:ext>
            </a:extLst>
          </p:cNvPr>
          <p:cNvSpPr>
            <a:spLocks noGrp="1"/>
          </p:cNvSpPr>
          <p:nvPr>
            <p:ph type="title"/>
          </p:nvPr>
        </p:nvSpPr>
        <p:spPr/>
        <p:txBody>
          <a:bodyPr/>
          <a:lstStyle/>
          <a:p>
            <a:r>
              <a:rPr lang="it-IT" dirty="0"/>
              <a:t>Autenticazione Azure AD</a:t>
            </a:r>
          </a:p>
        </p:txBody>
      </p:sp>
      <p:sp>
        <p:nvSpPr>
          <p:cNvPr id="195" name="TextBox 216">
            <a:extLst>
              <a:ext uri="{FF2B5EF4-FFF2-40B4-BE49-F238E27FC236}">
                <a16:creationId xmlns:a16="http://schemas.microsoft.com/office/drawing/2014/main" id="{89B3FE3E-6B23-4968-9404-CDE71F275CE3}"/>
              </a:ext>
            </a:extLst>
          </p:cNvPr>
          <p:cNvSpPr txBox="1"/>
          <p:nvPr/>
        </p:nvSpPr>
        <p:spPr>
          <a:xfrm>
            <a:off x="734628" y="1759364"/>
            <a:ext cx="10712148" cy="1179132"/>
          </a:xfrm>
          <a:prstGeom prst="rect">
            <a:avLst/>
          </a:prstGeom>
          <a:noFill/>
        </p:spPr>
        <p:txBody>
          <a:bodyPr wrap="square" lIns="179285" tIns="143428" rIns="179285" bIns="143428" rtlCol="0" anchor="t">
            <a:spAutoFit/>
          </a:bodyPr>
          <a:lstStyle/>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I client RD </a:t>
            </a:r>
            <a:r>
              <a:rPr kumimoji="0" lang="en-US" sz="1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a:ea typeface="+mn-ea"/>
                <a:cs typeface="+mn-cs"/>
              </a:rPr>
              <a:t>si</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t>
            </a:r>
            <a:r>
              <a:rPr kumimoji="0" lang="en-US" sz="1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a:ea typeface="+mn-ea"/>
                <a:cs typeface="+mn-cs"/>
              </a:rPr>
              <a:t>autenticano</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t>
            </a:r>
            <a:r>
              <a:rPr kumimoji="0" lang="en-US" sz="1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a:ea typeface="+mn-ea"/>
                <a:cs typeface="+mn-cs"/>
              </a:rPr>
              <a:t>tramite</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Azure Active Directory (AD)</a:t>
            </a:r>
          </a:p>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 </a:t>
            </a:r>
            <a:r>
              <a:rPr kumimoji="0" lang="en-US" sz="1400" b="0" i="0" u="none" strike="noStrike" kern="1200" cap="none" spc="0" normalizeH="0" baseline="0" noProof="0" dirty="0" err="1">
                <a:ln>
                  <a:noFill/>
                </a:ln>
                <a:solidFill>
                  <a:srgbClr val="1A1A1A"/>
                </a:solidFill>
                <a:effectLst/>
                <a:uLnTx/>
                <a:uFillTx/>
                <a:latin typeface="Segoe UI"/>
                <a:ea typeface="+mn-ea"/>
                <a:cs typeface="+mn-cs"/>
              </a:rPr>
              <a:t>possibile</a:t>
            </a:r>
            <a:r>
              <a:rPr kumimoji="0" lang="en-US" sz="1400" b="0" i="0" u="none" strike="noStrike" kern="1200" cap="none" spc="0" normalizeH="0" baseline="0" noProof="0" dirty="0">
                <a:ln>
                  <a:noFill/>
                </a:ln>
                <a:solidFill>
                  <a:srgbClr val="1A1A1A"/>
                </a:solidFill>
                <a:effectLst/>
                <a:uLnTx/>
                <a:uFillTx/>
                <a:latin typeface="Segoe UI"/>
                <a:ea typeface="+mn-ea"/>
                <a:cs typeface="+mn-cs"/>
              </a:rPr>
              <a:t> </a:t>
            </a:r>
            <a:r>
              <a:rPr kumimoji="0" lang="en-US" sz="1400" b="0" i="0" u="none" strike="noStrike" kern="1200" cap="none" spc="0" normalizeH="0" baseline="0" noProof="0" dirty="0" err="1">
                <a:ln>
                  <a:noFill/>
                </a:ln>
                <a:solidFill>
                  <a:srgbClr val="1A1A1A"/>
                </a:solidFill>
                <a:effectLst/>
                <a:uLnTx/>
                <a:uFillTx/>
                <a:latin typeface="Segoe UI"/>
                <a:ea typeface="+mn-ea"/>
                <a:cs typeface="+mn-cs"/>
              </a:rPr>
              <a:t>abilitare</a:t>
            </a:r>
            <a:r>
              <a:rPr kumimoji="0" lang="en-US" sz="1400" b="0" i="0" u="none" strike="noStrike" kern="1200" cap="none" spc="0" normalizeH="0" baseline="0" noProof="0" dirty="0">
                <a:ln>
                  <a:noFill/>
                </a:ln>
                <a:solidFill>
                  <a:srgbClr val="1A1A1A"/>
                </a:solidFill>
                <a:effectLst/>
                <a:uLnTx/>
                <a:uFillTx/>
                <a:latin typeface="Segoe UI"/>
                <a:ea typeface="+mn-ea"/>
                <a:cs typeface="+mn-cs"/>
              </a:rPr>
              <a:t> le feature di </a:t>
            </a:r>
            <a:r>
              <a:rPr kumimoji="0" lang="en-US" sz="1400" b="0" i="0" u="none" strike="noStrike" kern="1200" cap="none" spc="0" normalizeH="0" baseline="0" noProof="0" dirty="0" err="1">
                <a:ln>
                  <a:noFill/>
                </a:ln>
                <a:solidFill>
                  <a:srgbClr val="1A1A1A"/>
                </a:solidFill>
                <a:effectLst/>
                <a:uLnTx/>
                <a:uFillTx/>
                <a:latin typeface="Segoe UI"/>
                <a:ea typeface="+mn-ea"/>
                <a:cs typeface="+mn-cs"/>
              </a:rPr>
              <a:t>sicurezza</a:t>
            </a:r>
            <a:r>
              <a:rPr kumimoji="0" lang="en-US" sz="1400" b="0" i="0" u="none" strike="noStrike" kern="1200" cap="none" spc="0" normalizeH="0" baseline="0" noProof="0" dirty="0">
                <a:ln>
                  <a:noFill/>
                </a:ln>
                <a:solidFill>
                  <a:srgbClr val="1A1A1A"/>
                </a:solidFill>
                <a:effectLst/>
                <a:uLnTx/>
                <a:uFillTx/>
                <a:latin typeface="Segoe UI"/>
                <a:ea typeface="+mn-ea"/>
                <a:cs typeface="+mn-cs"/>
              </a:rPr>
              <a:t> di Azure AD (Conditional Access, Multi-factor Authentication e Intelligent Security Graph)</a:t>
            </a:r>
            <a:endParaRPr kumimoji="0" lang="en-US" sz="1400" b="0" i="0" u="none" strike="noStrike" kern="1200" cap="none" spc="0" normalizeH="0" baseline="0" noProof="0" dirty="0">
              <a:ln>
                <a:noFill/>
              </a:ln>
              <a:solidFill>
                <a:srgbClr val="1A1A1A"/>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a:ea typeface="+mn-ea"/>
                <a:cs typeface="+mn-cs"/>
              </a:rPr>
              <a:t>Viene</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t>
            </a:r>
            <a:r>
              <a:rPr kumimoji="0" lang="en-US" sz="1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a:ea typeface="+mn-ea"/>
                <a:cs typeface="+mn-cs"/>
              </a:rPr>
              <a:t>mantenuta</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la </a:t>
            </a:r>
            <a:r>
              <a:rPr kumimoji="0" lang="en-US" sz="1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a:ea typeface="+mn-ea"/>
                <a:cs typeface="+mn-cs"/>
              </a:rPr>
              <a:t>compatibilità</a:t>
            </a:r>
            <a:r>
              <a:rPr kumimoji="0" lang="en-US" sz="1400" b="0" i="0" u="none" strike="noStrike" kern="1200" cap="none" spc="0" normalizeH="0" noProof="0" dirty="0">
                <a:ln>
                  <a:noFill/>
                </a:ln>
                <a:gradFill>
                  <a:gsLst>
                    <a:gs pos="2917">
                      <a:srgbClr val="353535"/>
                    </a:gs>
                    <a:gs pos="30000">
                      <a:srgbClr val="353535"/>
                    </a:gs>
                  </a:gsLst>
                  <a:lin ang="5400000" scaled="0"/>
                </a:gradFill>
                <a:effectLst/>
                <a:uLnTx/>
                <a:uFillTx/>
                <a:latin typeface="Segoe UI"/>
                <a:ea typeface="+mn-ea"/>
                <a:cs typeface="+mn-cs"/>
              </a:rPr>
              <a:t> </a:t>
            </a:r>
            <a:r>
              <a:rPr kumimoji="0" lang="en-US" sz="1400" b="0" i="0" u="none" strike="noStrike" kern="1200" cap="none" spc="0" normalizeH="0" noProof="0" dirty="0" err="1">
                <a:ln>
                  <a:noFill/>
                </a:ln>
                <a:gradFill>
                  <a:gsLst>
                    <a:gs pos="2917">
                      <a:srgbClr val="353535"/>
                    </a:gs>
                    <a:gs pos="30000">
                      <a:srgbClr val="353535"/>
                    </a:gs>
                  </a:gsLst>
                  <a:lin ang="5400000" scaled="0"/>
                </a:gradFill>
                <a:effectLst/>
                <a:uLnTx/>
                <a:uFillTx/>
                <a:latin typeface="Segoe UI"/>
                <a:ea typeface="+mn-ea"/>
                <a:cs typeface="+mn-cs"/>
              </a:rPr>
              <a:t>applicativa</a:t>
            </a:r>
            <a:r>
              <a:rPr kumimoji="0" lang="en-US" sz="1400" b="0" i="0" u="none" strike="noStrike" kern="1200" cap="none" spc="0" normalizeH="0" noProof="0" dirty="0">
                <a:ln>
                  <a:noFill/>
                </a:ln>
                <a:gradFill>
                  <a:gsLst>
                    <a:gs pos="2917">
                      <a:srgbClr val="353535"/>
                    </a:gs>
                    <a:gs pos="30000">
                      <a:srgbClr val="353535"/>
                    </a:gs>
                  </a:gsLst>
                  <a:lin ang="5400000" scaled="0"/>
                </a:gradFill>
                <a:effectLst/>
                <a:uLnTx/>
                <a:uFillTx/>
                <a:latin typeface="Segoe UI"/>
                <a:ea typeface="+mn-ea"/>
                <a:cs typeface="+mn-cs"/>
              </a:rPr>
              <a:t> </a:t>
            </a:r>
            <a:r>
              <a:rPr lang="en-US" sz="1400" dirty="0" err="1">
                <a:gradFill>
                  <a:gsLst>
                    <a:gs pos="2917">
                      <a:srgbClr val="353535"/>
                    </a:gs>
                    <a:gs pos="30000">
                      <a:srgbClr val="353535"/>
                    </a:gs>
                  </a:gsLst>
                  <a:lin ang="5400000" scaled="0"/>
                </a:gradFill>
                <a:latin typeface="Segoe UI"/>
              </a:rPr>
              <a:t>d</a:t>
            </a:r>
            <a:r>
              <a:rPr kumimoji="0" lang="en-US" sz="1400" b="0" i="0" u="none" strike="noStrike" kern="1200" cap="none" spc="0" normalizeH="0" noProof="0" dirty="0" err="1">
                <a:ln>
                  <a:noFill/>
                </a:ln>
                <a:gradFill>
                  <a:gsLst>
                    <a:gs pos="2917">
                      <a:srgbClr val="353535"/>
                    </a:gs>
                    <a:gs pos="30000">
                      <a:srgbClr val="353535"/>
                    </a:gs>
                  </a:gsLst>
                  <a:lin ang="5400000" scaled="0"/>
                </a:gradFill>
                <a:effectLst/>
                <a:uLnTx/>
                <a:uFillTx/>
                <a:latin typeface="Segoe UI"/>
                <a:ea typeface="+mn-ea"/>
                <a:cs typeface="+mn-cs"/>
              </a:rPr>
              <a:t>ell’infrastruttura</a:t>
            </a:r>
            <a:r>
              <a:rPr kumimoji="0" lang="en-US" sz="1400" b="0" i="0" u="none" strike="noStrike" kern="1200" cap="none" spc="0" normalizeH="0" noProof="0" dirty="0">
                <a:ln>
                  <a:noFill/>
                </a:ln>
                <a:gradFill>
                  <a:gsLst>
                    <a:gs pos="2917">
                      <a:srgbClr val="353535"/>
                    </a:gs>
                    <a:gs pos="30000">
                      <a:srgbClr val="353535"/>
                    </a:gs>
                  </a:gsLst>
                  <a:lin ang="5400000" scaled="0"/>
                </a:gradFill>
                <a:effectLst/>
                <a:uLnTx/>
                <a:uFillTx/>
                <a:latin typeface="Segoe UI"/>
                <a:ea typeface="+mn-ea"/>
                <a:cs typeface="+mn-cs"/>
              </a:rPr>
              <a:t> IT in cui le VM Windows </a:t>
            </a:r>
            <a:r>
              <a:rPr lang="en-US" sz="1400" dirty="0" err="1">
                <a:gradFill>
                  <a:gsLst>
                    <a:gs pos="2917">
                      <a:srgbClr val="353535"/>
                    </a:gs>
                    <a:gs pos="30000">
                      <a:srgbClr val="353535"/>
                    </a:gs>
                  </a:gsLst>
                  <a:lin ang="5400000" scaled="0"/>
                </a:gradFill>
                <a:latin typeface="Segoe UI"/>
              </a:rPr>
              <a:t>sono</a:t>
            </a:r>
            <a:r>
              <a:rPr lang="en-US" sz="1400" dirty="0">
                <a:gradFill>
                  <a:gsLst>
                    <a:gs pos="2917">
                      <a:srgbClr val="353535"/>
                    </a:gs>
                    <a:gs pos="30000">
                      <a:srgbClr val="353535"/>
                    </a:gs>
                  </a:gsLst>
                  <a:lin ang="5400000" scaled="0"/>
                </a:gradFill>
                <a:latin typeface="Segoe UI"/>
              </a:rPr>
              <a:t> </a:t>
            </a:r>
            <a:r>
              <a:rPr lang="en-US" sz="1400" dirty="0" err="1">
                <a:gradFill>
                  <a:gsLst>
                    <a:gs pos="2917">
                      <a:srgbClr val="353535"/>
                    </a:gs>
                    <a:gs pos="30000">
                      <a:srgbClr val="353535"/>
                    </a:gs>
                  </a:gsLst>
                  <a:lin ang="5400000" scaled="0"/>
                </a:gradFill>
                <a:latin typeface="Segoe UI"/>
              </a:rPr>
              <a:t>joinate</a:t>
            </a:r>
            <a:r>
              <a:rPr lang="en-US" sz="1400" dirty="0">
                <a:gradFill>
                  <a:gsLst>
                    <a:gs pos="2917">
                      <a:srgbClr val="353535"/>
                    </a:gs>
                    <a:gs pos="30000">
                      <a:srgbClr val="353535"/>
                    </a:gs>
                  </a:gsLst>
                  <a:lin ang="5400000" scaled="0"/>
                </a:gradFill>
                <a:latin typeface="Segoe UI"/>
              </a:rPr>
              <a:t> al </a:t>
            </a:r>
            <a:r>
              <a:rPr lang="en-US" sz="1400" dirty="0" err="1">
                <a:gradFill>
                  <a:gsLst>
                    <a:gs pos="2917">
                      <a:srgbClr val="353535"/>
                    </a:gs>
                    <a:gs pos="30000">
                      <a:srgbClr val="353535"/>
                    </a:gs>
                  </a:gsLst>
                  <a:lin ang="5400000" scaled="0"/>
                </a:gradFill>
                <a:latin typeface="Segoe UI"/>
              </a:rPr>
              <a:t>dominio</a:t>
            </a:r>
            <a:r>
              <a:rPr lang="en-US" sz="1400" dirty="0">
                <a:gradFill>
                  <a:gsLst>
                    <a:gs pos="2917">
                      <a:srgbClr val="353535"/>
                    </a:gs>
                    <a:gs pos="30000">
                      <a:srgbClr val="353535"/>
                    </a:gs>
                  </a:gsLst>
                  <a:lin ang="5400000" scaled="0"/>
                </a:gradFill>
                <a:latin typeface="Segoe UI"/>
              </a:rPr>
              <a:t> AD</a:t>
            </a:r>
            <a:endPar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196" name="Rectangle 318">
            <a:extLst>
              <a:ext uri="{FF2B5EF4-FFF2-40B4-BE49-F238E27FC236}">
                <a16:creationId xmlns:a16="http://schemas.microsoft.com/office/drawing/2014/main" id="{1C16A934-2A0E-450A-92C9-EF1120ED1002}"/>
              </a:ext>
            </a:extLst>
          </p:cNvPr>
          <p:cNvSpPr/>
          <p:nvPr/>
        </p:nvSpPr>
        <p:spPr bwMode="auto">
          <a:xfrm>
            <a:off x="3069329" y="2873795"/>
            <a:ext cx="3910278" cy="3904526"/>
          </a:xfrm>
          <a:prstGeom prst="rect">
            <a:avLst/>
          </a:prstGeom>
          <a:solidFill>
            <a:srgbClr val="0078D4">
              <a:lumMod val="20000"/>
              <a:lumOff val="80000"/>
            </a:srgbClr>
          </a:solidFill>
          <a:ln w="10795" cap="flat" cmpd="sng" algn="ctr">
            <a:noFill/>
            <a:prstDash val="solid"/>
            <a:headEnd type="none" w="med" len="med"/>
            <a:tailEnd type="none" w="med" len="med"/>
          </a:ln>
          <a:effectLst/>
        </p:spPr>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services</a:t>
            </a:r>
          </a:p>
        </p:txBody>
      </p:sp>
      <p:sp>
        <p:nvSpPr>
          <p:cNvPr id="197" name="Rectangle 319">
            <a:extLst>
              <a:ext uri="{FF2B5EF4-FFF2-40B4-BE49-F238E27FC236}">
                <a16:creationId xmlns:a16="http://schemas.microsoft.com/office/drawing/2014/main" id="{E617D785-D532-4AFF-B254-75E7C740CA0D}"/>
              </a:ext>
            </a:extLst>
          </p:cNvPr>
          <p:cNvSpPr/>
          <p:nvPr/>
        </p:nvSpPr>
        <p:spPr bwMode="auto">
          <a:xfrm>
            <a:off x="3226471" y="3738373"/>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err="1">
              <a:solidFill>
                <a:srgbClr val="505050"/>
              </a:solidFill>
              <a:latin typeface="Segoe Pro Semibold" panose="020B0702040504020203" pitchFamily="34" charset="0"/>
              <a:cs typeface="Segoe UI Light"/>
            </a:endParaRPr>
          </a:p>
        </p:txBody>
      </p:sp>
      <p:grpSp>
        <p:nvGrpSpPr>
          <p:cNvPr id="198" name="Group 320">
            <a:extLst>
              <a:ext uri="{FF2B5EF4-FFF2-40B4-BE49-F238E27FC236}">
                <a16:creationId xmlns:a16="http://schemas.microsoft.com/office/drawing/2014/main" id="{C0B2A6FF-9C9D-4A34-BEB0-4E25A34308ED}"/>
              </a:ext>
            </a:extLst>
          </p:cNvPr>
          <p:cNvGrpSpPr/>
          <p:nvPr/>
        </p:nvGrpSpPr>
        <p:grpSpPr>
          <a:xfrm>
            <a:off x="2842651" y="2873795"/>
            <a:ext cx="187578" cy="3738194"/>
            <a:chOff x="2849277" y="1648178"/>
            <a:chExt cx="187578" cy="3738194"/>
          </a:xfrm>
        </p:grpSpPr>
        <p:cxnSp>
          <p:nvCxnSpPr>
            <p:cNvPr id="199" name="Straight Connector 321">
              <a:extLst>
                <a:ext uri="{FF2B5EF4-FFF2-40B4-BE49-F238E27FC236}">
                  <a16:creationId xmlns:a16="http://schemas.microsoft.com/office/drawing/2014/main" id="{D5049EE3-02C9-4A11-BDF9-5593C7224DED}"/>
                </a:ext>
              </a:extLst>
            </p:cNvPr>
            <p:cNvCxnSpPr>
              <a:cxnSpLocks/>
            </p:cNvCxnSpPr>
            <p:nvPr/>
          </p:nvCxnSpPr>
          <p:spPr>
            <a:xfrm flipV="1">
              <a:off x="2935888" y="1648178"/>
              <a:ext cx="14357" cy="3738194"/>
            </a:xfrm>
            <a:prstGeom prst="line">
              <a:avLst/>
            </a:prstGeom>
            <a:noFill/>
            <a:ln w="38100" cap="flat" cmpd="sng" algn="ctr">
              <a:solidFill>
                <a:srgbClr val="A5A5A5"/>
              </a:solidFill>
              <a:prstDash val="sysDot"/>
              <a:headEnd type="none" w="med" len="med"/>
              <a:tailEnd type="none" w="med" len="med"/>
            </a:ln>
            <a:effectLst/>
          </p:spPr>
        </p:cxnSp>
        <p:sp>
          <p:nvSpPr>
            <p:cNvPr id="200" name="Rectangle 322">
              <a:extLst>
                <a:ext uri="{FF2B5EF4-FFF2-40B4-BE49-F238E27FC236}">
                  <a16:creationId xmlns:a16="http://schemas.microsoft.com/office/drawing/2014/main" id="{69EE60D1-F8C3-4C3D-B493-38AAAE5C4D59}"/>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rPr>
                <a:t>FIREWALL</a:t>
              </a:r>
              <a:endParaRPr kumimoji="0" lang="en-US" sz="1100" b="0" i="0" u="none" strike="noStrike" kern="0" cap="none" spc="0" normalizeH="0" baseline="0" noProof="0" dirty="0">
                <a:ln>
                  <a:noFill/>
                </a:ln>
                <a:solidFill>
                  <a:srgbClr val="1A1A1A"/>
                </a:solidFill>
                <a:effectLst/>
                <a:uLnTx/>
                <a:uFillTx/>
                <a:latin typeface="Segoe UI"/>
              </a:endParaRPr>
            </a:p>
          </p:txBody>
        </p:sp>
      </p:grpSp>
      <p:grpSp>
        <p:nvGrpSpPr>
          <p:cNvPr id="201" name="Group 323">
            <a:extLst>
              <a:ext uri="{FF2B5EF4-FFF2-40B4-BE49-F238E27FC236}">
                <a16:creationId xmlns:a16="http://schemas.microsoft.com/office/drawing/2014/main" id="{974FCB1B-4726-42BA-93A6-E395057E7994}"/>
              </a:ext>
            </a:extLst>
          </p:cNvPr>
          <p:cNvGrpSpPr/>
          <p:nvPr/>
        </p:nvGrpSpPr>
        <p:grpSpPr>
          <a:xfrm>
            <a:off x="7031995" y="2969625"/>
            <a:ext cx="155930" cy="3691795"/>
            <a:chOff x="2849277" y="128295"/>
            <a:chExt cx="187578" cy="5258077"/>
          </a:xfrm>
        </p:grpSpPr>
        <p:cxnSp>
          <p:nvCxnSpPr>
            <p:cNvPr id="202" name="Straight Connector 324">
              <a:extLst>
                <a:ext uri="{FF2B5EF4-FFF2-40B4-BE49-F238E27FC236}">
                  <a16:creationId xmlns:a16="http://schemas.microsoft.com/office/drawing/2014/main" id="{1EC6FFE5-59C4-4EBC-B290-C8E87F663EE2}"/>
                </a:ext>
              </a:extLst>
            </p:cNvPr>
            <p:cNvCxnSpPr>
              <a:cxnSpLocks/>
            </p:cNvCxnSpPr>
            <p:nvPr/>
          </p:nvCxnSpPr>
          <p:spPr>
            <a:xfrm flipV="1">
              <a:off x="2935888" y="128295"/>
              <a:ext cx="20194" cy="5258077"/>
            </a:xfrm>
            <a:prstGeom prst="line">
              <a:avLst/>
            </a:prstGeom>
            <a:noFill/>
            <a:ln w="38100" cap="flat" cmpd="sng" algn="ctr">
              <a:solidFill>
                <a:srgbClr val="A5A5A5"/>
              </a:solidFill>
              <a:prstDash val="sysDot"/>
              <a:headEnd type="none" w="med" len="med"/>
              <a:tailEnd type="none" w="med" len="med"/>
            </a:ln>
            <a:effectLst/>
          </p:spPr>
        </p:cxnSp>
        <p:sp>
          <p:nvSpPr>
            <p:cNvPr id="203" name="Rectangle 325">
              <a:extLst>
                <a:ext uri="{FF2B5EF4-FFF2-40B4-BE49-F238E27FC236}">
                  <a16:creationId xmlns:a16="http://schemas.microsoft.com/office/drawing/2014/main" id="{6DCF87A6-9749-40BF-9DD4-2D782FE63951}"/>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rPr>
                <a:t>FIREWALL</a:t>
              </a:r>
              <a:endParaRPr kumimoji="0" lang="en-US" sz="1100" b="0" i="0" u="none" strike="noStrike" kern="0" cap="none" spc="0" normalizeH="0" baseline="0" noProof="0" dirty="0">
                <a:ln>
                  <a:noFill/>
                </a:ln>
                <a:solidFill>
                  <a:srgbClr val="1A1A1A"/>
                </a:solidFill>
                <a:effectLst/>
                <a:uLnTx/>
                <a:uFillTx/>
                <a:latin typeface="Segoe UI"/>
              </a:endParaRPr>
            </a:p>
          </p:txBody>
        </p:sp>
      </p:grpSp>
      <p:sp>
        <p:nvSpPr>
          <p:cNvPr id="204" name="Rectangle 326">
            <a:extLst>
              <a:ext uri="{FF2B5EF4-FFF2-40B4-BE49-F238E27FC236}">
                <a16:creationId xmlns:a16="http://schemas.microsoft.com/office/drawing/2014/main" id="{7B84F2E1-C47F-4137-9EA0-105DE17DA13E}"/>
              </a:ext>
            </a:extLst>
          </p:cNvPr>
          <p:cNvSpPr/>
          <p:nvPr/>
        </p:nvSpPr>
        <p:spPr bwMode="auto">
          <a:xfrm>
            <a:off x="7248938" y="2887582"/>
            <a:ext cx="4357445" cy="3869897"/>
          </a:xfrm>
          <a:prstGeom prst="rect">
            <a:avLst/>
          </a:prstGeom>
          <a:solidFill>
            <a:srgbClr val="0078D4">
              <a:lumMod val="20000"/>
              <a:lumOff val="80000"/>
            </a:srgbClr>
          </a:solidFill>
          <a:ln w="10795" cap="flat" cmpd="sng" algn="ctr">
            <a:noFill/>
            <a:prstDash val="solid"/>
            <a:headEnd type="none" w="med" len="med"/>
            <a:tailEnd type="none" w="med" len="med"/>
          </a:ln>
          <a:effectLst/>
        </p:spPr>
        <p:txBody>
          <a:bodyPr vert="horz" wrap="square" lIns="182880" tIns="182880" rIns="182880" bIns="46637" numCol="1" rtlCol="0" anchor="t" anchorCtr="0" compatLnSpc="1">
            <a:prstTxWarp prst="textNoShape">
              <a:avLst/>
            </a:prstTxWarp>
          </a:bodyPr>
          <a:lstStyle/>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205" name="Rectangle 327">
            <a:extLst>
              <a:ext uri="{FF2B5EF4-FFF2-40B4-BE49-F238E27FC236}">
                <a16:creationId xmlns:a16="http://schemas.microsoft.com/office/drawing/2014/main" id="{67BE45A2-2BE3-451F-87B6-CA922FBC3F09}"/>
              </a:ext>
            </a:extLst>
          </p:cNvPr>
          <p:cNvSpPr/>
          <p:nvPr/>
        </p:nvSpPr>
        <p:spPr bwMode="auto">
          <a:xfrm>
            <a:off x="588263" y="2873795"/>
            <a:ext cx="2236418" cy="3904525"/>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206" name="Group 328">
            <a:extLst>
              <a:ext uri="{FF2B5EF4-FFF2-40B4-BE49-F238E27FC236}">
                <a16:creationId xmlns:a16="http://schemas.microsoft.com/office/drawing/2014/main" id="{9F3D6C76-3E4E-4095-95CA-33B2B8E4D49E}"/>
              </a:ext>
            </a:extLst>
          </p:cNvPr>
          <p:cNvGrpSpPr/>
          <p:nvPr/>
        </p:nvGrpSpPr>
        <p:grpSpPr>
          <a:xfrm>
            <a:off x="4994175" y="4049005"/>
            <a:ext cx="1703068" cy="587682"/>
            <a:chOff x="4908037" y="3834996"/>
            <a:chExt cx="1703068" cy="587682"/>
          </a:xfrm>
        </p:grpSpPr>
        <p:sp>
          <p:nvSpPr>
            <p:cNvPr id="207" name="Rectangle: Rounded Corners 329">
              <a:extLst>
                <a:ext uri="{FF2B5EF4-FFF2-40B4-BE49-F238E27FC236}">
                  <a16:creationId xmlns:a16="http://schemas.microsoft.com/office/drawing/2014/main" id="{78926570-DC86-42F5-B693-4EF431B128A6}"/>
                </a:ext>
              </a:extLst>
            </p:cNvPr>
            <p:cNvSpPr/>
            <p:nvPr/>
          </p:nvSpPr>
          <p:spPr bwMode="auto">
            <a:xfrm>
              <a:off x="4908037" y="3834996"/>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08" name="Rectangle: Rounded Corners 330">
              <a:extLst>
                <a:ext uri="{FF2B5EF4-FFF2-40B4-BE49-F238E27FC236}">
                  <a16:creationId xmlns:a16="http://schemas.microsoft.com/office/drawing/2014/main" id="{07A6A465-D3B1-46C7-B209-961EFCCD1BF4}"/>
                </a:ext>
              </a:extLst>
            </p:cNvPr>
            <p:cNvSpPr/>
            <p:nvPr/>
          </p:nvSpPr>
          <p:spPr bwMode="auto">
            <a:xfrm>
              <a:off x="4943996" y="3879453"/>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09" name="Rectangle: Rounded Corners 331">
              <a:extLst>
                <a:ext uri="{FF2B5EF4-FFF2-40B4-BE49-F238E27FC236}">
                  <a16:creationId xmlns:a16="http://schemas.microsoft.com/office/drawing/2014/main" id="{BECBDEC1-4BFC-4D80-8FF8-8779F4B884B9}"/>
                </a:ext>
              </a:extLst>
            </p:cNvPr>
            <p:cNvSpPr/>
            <p:nvPr/>
          </p:nvSpPr>
          <p:spPr bwMode="auto">
            <a:xfrm>
              <a:off x="4979955" y="3923910"/>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Diagnostics</a:t>
              </a:r>
            </a:p>
          </p:txBody>
        </p:sp>
        <p:sp>
          <p:nvSpPr>
            <p:cNvPr id="210" name="algorithm" title="Icon of a heartbeat">
              <a:extLst>
                <a:ext uri="{FF2B5EF4-FFF2-40B4-BE49-F238E27FC236}">
                  <a16:creationId xmlns:a16="http://schemas.microsoft.com/office/drawing/2014/main" id="{4AA5B99E-9AE3-4925-99B4-5F3DADD08EF5}"/>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505050"/>
                </a:solidFill>
                <a:effectLst/>
                <a:uLnTx/>
                <a:uFillTx/>
                <a:latin typeface="Segoe UI"/>
              </a:endParaRPr>
            </a:p>
          </p:txBody>
        </p:sp>
      </p:grpSp>
      <p:grpSp>
        <p:nvGrpSpPr>
          <p:cNvPr id="211" name="Group 333">
            <a:extLst>
              <a:ext uri="{FF2B5EF4-FFF2-40B4-BE49-F238E27FC236}">
                <a16:creationId xmlns:a16="http://schemas.microsoft.com/office/drawing/2014/main" id="{81848174-3EA0-4E0E-951F-0E1EB192620A}"/>
              </a:ext>
            </a:extLst>
          </p:cNvPr>
          <p:cNvGrpSpPr/>
          <p:nvPr/>
        </p:nvGrpSpPr>
        <p:grpSpPr>
          <a:xfrm>
            <a:off x="4994175" y="4913970"/>
            <a:ext cx="1703068" cy="587682"/>
            <a:chOff x="4908037" y="4699961"/>
            <a:chExt cx="1703068" cy="587682"/>
          </a:xfrm>
        </p:grpSpPr>
        <p:sp>
          <p:nvSpPr>
            <p:cNvPr id="212" name="Rectangle: Rounded Corners 334">
              <a:extLst>
                <a:ext uri="{FF2B5EF4-FFF2-40B4-BE49-F238E27FC236}">
                  <a16:creationId xmlns:a16="http://schemas.microsoft.com/office/drawing/2014/main" id="{5C53D040-13FB-4580-9621-B2C1C98EB513}"/>
                </a:ext>
              </a:extLst>
            </p:cNvPr>
            <p:cNvSpPr/>
            <p:nvPr/>
          </p:nvSpPr>
          <p:spPr bwMode="auto">
            <a:xfrm>
              <a:off x="4908037" y="4699961"/>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13" name="Rectangle: Rounded Corners 335">
              <a:extLst>
                <a:ext uri="{FF2B5EF4-FFF2-40B4-BE49-F238E27FC236}">
                  <a16:creationId xmlns:a16="http://schemas.microsoft.com/office/drawing/2014/main" id="{39C44725-FD34-450F-9554-2B4B01B4940E}"/>
                </a:ext>
              </a:extLst>
            </p:cNvPr>
            <p:cNvSpPr/>
            <p:nvPr/>
          </p:nvSpPr>
          <p:spPr bwMode="auto">
            <a:xfrm>
              <a:off x="4943996" y="47444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14" name="Rectangle: Rounded Corners 336">
              <a:extLst>
                <a:ext uri="{FF2B5EF4-FFF2-40B4-BE49-F238E27FC236}">
                  <a16:creationId xmlns:a16="http://schemas.microsoft.com/office/drawing/2014/main" id="{75B21AF7-26D8-4424-8A19-AC1079E361F1}"/>
                </a:ext>
              </a:extLst>
            </p:cNvPr>
            <p:cNvSpPr/>
            <p:nvPr/>
          </p:nvSpPr>
          <p:spPr bwMode="auto">
            <a:xfrm>
              <a:off x="4979955" y="4788875"/>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Broker</a:t>
              </a:r>
            </a:p>
          </p:txBody>
        </p:sp>
        <p:cxnSp>
          <p:nvCxnSpPr>
            <p:cNvPr id="215" name="Straight Connector 337">
              <a:extLst>
                <a:ext uri="{FF2B5EF4-FFF2-40B4-BE49-F238E27FC236}">
                  <a16:creationId xmlns:a16="http://schemas.microsoft.com/office/drawing/2014/main" id="{631BEBB4-3607-458D-93F6-4BF1D19B2122}"/>
                </a:ext>
              </a:extLst>
            </p:cNvPr>
            <p:cNvCxnSpPr>
              <a:cxnSpLocks/>
            </p:cNvCxnSpPr>
            <p:nvPr/>
          </p:nvCxnSpPr>
          <p:spPr>
            <a:xfrm>
              <a:off x="6171692" y="5021999"/>
              <a:ext cx="283604" cy="0"/>
            </a:xfrm>
            <a:prstGeom prst="line">
              <a:avLst/>
            </a:prstGeom>
            <a:noFill/>
            <a:ln w="12700" cap="flat" cmpd="sng" algn="ctr">
              <a:solidFill>
                <a:srgbClr val="FFFFFF"/>
              </a:solidFill>
              <a:prstDash val="solid"/>
              <a:headEnd type="oval" w="sm" len="sm"/>
              <a:tailEnd type="arrow" w="sm" len="sm"/>
            </a:ln>
            <a:effectLst/>
          </p:spPr>
        </p:cxnSp>
        <p:cxnSp>
          <p:nvCxnSpPr>
            <p:cNvPr id="216" name="Straight Connector 338">
              <a:extLst>
                <a:ext uri="{FF2B5EF4-FFF2-40B4-BE49-F238E27FC236}">
                  <a16:creationId xmlns:a16="http://schemas.microsoft.com/office/drawing/2014/main" id="{0E3C5CA4-D87B-488A-BD3D-29B349A87E0B}"/>
                </a:ext>
              </a:extLst>
            </p:cNvPr>
            <p:cNvCxnSpPr>
              <a:cxnSpLocks/>
            </p:cNvCxnSpPr>
            <p:nvPr/>
          </p:nvCxnSpPr>
          <p:spPr>
            <a:xfrm flipV="1">
              <a:off x="6237818" y="4870627"/>
              <a:ext cx="113442" cy="147818"/>
            </a:xfrm>
            <a:prstGeom prst="line">
              <a:avLst/>
            </a:prstGeom>
            <a:noFill/>
            <a:ln w="12700" cap="flat" cmpd="sng" algn="ctr">
              <a:solidFill>
                <a:srgbClr val="FFFFFF"/>
              </a:solidFill>
              <a:prstDash val="solid"/>
              <a:headEnd type="none" w="sm" len="sm"/>
              <a:tailEnd type="arrow" w="sm" len="sm"/>
            </a:ln>
            <a:effectLst/>
          </p:spPr>
        </p:cxnSp>
        <p:cxnSp>
          <p:nvCxnSpPr>
            <p:cNvPr id="217" name="Straight Connector 339">
              <a:extLst>
                <a:ext uri="{FF2B5EF4-FFF2-40B4-BE49-F238E27FC236}">
                  <a16:creationId xmlns:a16="http://schemas.microsoft.com/office/drawing/2014/main" id="{68309C66-1625-4B89-9784-B233EDAFC552}"/>
                </a:ext>
              </a:extLst>
            </p:cNvPr>
            <p:cNvCxnSpPr>
              <a:cxnSpLocks/>
            </p:cNvCxnSpPr>
            <p:nvPr/>
          </p:nvCxnSpPr>
          <p:spPr>
            <a:xfrm>
              <a:off x="6239170" y="5025554"/>
              <a:ext cx="113442" cy="147818"/>
            </a:xfrm>
            <a:prstGeom prst="line">
              <a:avLst/>
            </a:prstGeom>
            <a:noFill/>
            <a:ln w="12700" cap="flat" cmpd="sng" algn="ctr">
              <a:solidFill>
                <a:srgbClr val="FFFFFF"/>
              </a:solidFill>
              <a:prstDash val="solid"/>
              <a:headEnd type="none" w="sm" len="sm"/>
              <a:tailEnd type="arrow" w="sm" len="sm"/>
            </a:ln>
            <a:effectLst/>
          </p:spPr>
        </p:cxnSp>
      </p:grpSp>
      <p:sp>
        <p:nvSpPr>
          <p:cNvPr id="218" name="Rectangle 340">
            <a:extLst>
              <a:ext uri="{FF2B5EF4-FFF2-40B4-BE49-F238E27FC236}">
                <a16:creationId xmlns:a16="http://schemas.microsoft.com/office/drawing/2014/main" id="{C2DB1C0F-E44D-4233-9969-440A1C0BF965}"/>
              </a:ext>
            </a:extLst>
          </p:cNvPr>
          <p:cNvSpPr/>
          <p:nvPr/>
        </p:nvSpPr>
        <p:spPr bwMode="auto">
          <a:xfrm>
            <a:off x="7518174" y="3738373"/>
            <a:ext cx="3944798" cy="2020965"/>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grpSp>
        <p:nvGrpSpPr>
          <p:cNvPr id="219" name="Group 342">
            <a:extLst>
              <a:ext uri="{FF2B5EF4-FFF2-40B4-BE49-F238E27FC236}">
                <a16:creationId xmlns:a16="http://schemas.microsoft.com/office/drawing/2014/main" id="{05E30A45-0E50-4D89-BAD9-BE7612D29628}"/>
              </a:ext>
            </a:extLst>
          </p:cNvPr>
          <p:cNvGrpSpPr/>
          <p:nvPr/>
        </p:nvGrpSpPr>
        <p:grpSpPr>
          <a:xfrm>
            <a:off x="7334706" y="3502338"/>
            <a:ext cx="378819" cy="378819"/>
            <a:chOff x="5564119" y="2081144"/>
            <a:chExt cx="501718" cy="501718"/>
          </a:xfrm>
        </p:grpSpPr>
        <p:sp>
          <p:nvSpPr>
            <p:cNvPr id="220" name="Diamond 343">
              <a:extLst>
                <a:ext uri="{FF2B5EF4-FFF2-40B4-BE49-F238E27FC236}">
                  <a16:creationId xmlns:a16="http://schemas.microsoft.com/office/drawing/2014/main" id="{46611352-98A6-45E6-9872-2E6C66B4CCCA}"/>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Graphic 344">
              <a:extLst>
                <a:ext uri="{FF2B5EF4-FFF2-40B4-BE49-F238E27FC236}">
                  <a16:creationId xmlns:a16="http://schemas.microsoft.com/office/drawing/2014/main" id="{F6AEE271-71DB-4D06-9CB0-261DE68622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64119" y="2081144"/>
              <a:ext cx="501718" cy="501718"/>
            </a:xfrm>
            <a:prstGeom prst="rect">
              <a:avLst/>
            </a:prstGeom>
          </p:spPr>
        </p:pic>
      </p:grpSp>
      <p:grpSp>
        <p:nvGrpSpPr>
          <p:cNvPr id="222" name="Group 345">
            <a:extLst>
              <a:ext uri="{FF2B5EF4-FFF2-40B4-BE49-F238E27FC236}">
                <a16:creationId xmlns:a16="http://schemas.microsoft.com/office/drawing/2014/main" id="{B29B4C67-F1FF-4FAD-97F3-27B08A62B82E}"/>
              </a:ext>
            </a:extLst>
          </p:cNvPr>
          <p:cNvGrpSpPr/>
          <p:nvPr/>
        </p:nvGrpSpPr>
        <p:grpSpPr>
          <a:xfrm>
            <a:off x="7787505" y="4096845"/>
            <a:ext cx="3406136" cy="587682"/>
            <a:chOff x="3519131" y="2542018"/>
            <a:chExt cx="3406136" cy="587682"/>
          </a:xfrm>
        </p:grpSpPr>
        <p:grpSp>
          <p:nvGrpSpPr>
            <p:cNvPr id="223" name="Group 346">
              <a:extLst>
                <a:ext uri="{FF2B5EF4-FFF2-40B4-BE49-F238E27FC236}">
                  <a16:creationId xmlns:a16="http://schemas.microsoft.com/office/drawing/2014/main" id="{88088D94-439E-44CE-8E59-7FBACE8AE2BD}"/>
                </a:ext>
              </a:extLst>
            </p:cNvPr>
            <p:cNvGrpSpPr/>
            <p:nvPr/>
          </p:nvGrpSpPr>
          <p:grpSpPr>
            <a:xfrm>
              <a:off x="3519131" y="2542018"/>
              <a:ext cx="3334218" cy="498768"/>
              <a:chOff x="7837970" y="2542018"/>
              <a:chExt cx="3334218" cy="498768"/>
            </a:xfrm>
          </p:grpSpPr>
          <p:sp>
            <p:nvSpPr>
              <p:cNvPr id="230" name="Rectangle: Rounded Corners 353">
                <a:extLst>
                  <a:ext uri="{FF2B5EF4-FFF2-40B4-BE49-F238E27FC236}">
                    <a16:creationId xmlns:a16="http://schemas.microsoft.com/office/drawing/2014/main" id="{F5A59777-63A5-4045-BA20-F5370D9CE5F2}"/>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31" name="Rectangle: Rounded Corners 354">
                <a:extLst>
                  <a:ext uri="{FF2B5EF4-FFF2-40B4-BE49-F238E27FC236}">
                    <a16:creationId xmlns:a16="http://schemas.microsoft.com/office/drawing/2014/main" id="{F8252397-A73A-48B6-88FF-ED1F93266F36}"/>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224" name="Group 347">
              <a:extLst>
                <a:ext uri="{FF2B5EF4-FFF2-40B4-BE49-F238E27FC236}">
                  <a16:creationId xmlns:a16="http://schemas.microsoft.com/office/drawing/2014/main" id="{C290532B-D7A9-4C6F-91EF-2DA5B5DBA5F6}"/>
                </a:ext>
              </a:extLst>
            </p:cNvPr>
            <p:cNvGrpSpPr/>
            <p:nvPr/>
          </p:nvGrpSpPr>
          <p:grpSpPr>
            <a:xfrm>
              <a:off x="3555090" y="2586475"/>
              <a:ext cx="3334218" cy="498768"/>
              <a:chOff x="7837970" y="2542018"/>
              <a:chExt cx="3334218" cy="498768"/>
            </a:xfrm>
          </p:grpSpPr>
          <p:sp>
            <p:nvSpPr>
              <p:cNvPr id="228" name="Rectangle: Rounded Corners 351">
                <a:extLst>
                  <a:ext uri="{FF2B5EF4-FFF2-40B4-BE49-F238E27FC236}">
                    <a16:creationId xmlns:a16="http://schemas.microsoft.com/office/drawing/2014/main" id="{1667F541-6F6B-4D46-B586-F532EB4F3292}"/>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29" name="Rectangle: Rounded Corners 352">
                <a:extLst>
                  <a:ext uri="{FF2B5EF4-FFF2-40B4-BE49-F238E27FC236}">
                    <a16:creationId xmlns:a16="http://schemas.microsoft.com/office/drawing/2014/main" id="{F3196FF7-601C-45F6-ADEF-B227EC91BC9D}"/>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225" name="Group 348">
              <a:extLst>
                <a:ext uri="{FF2B5EF4-FFF2-40B4-BE49-F238E27FC236}">
                  <a16:creationId xmlns:a16="http://schemas.microsoft.com/office/drawing/2014/main" id="{80892589-665D-4F84-A168-E3489A9D0307}"/>
                </a:ext>
              </a:extLst>
            </p:cNvPr>
            <p:cNvGrpSpPr/>
            <p:nvPr/>
          </p:nvGrpSpPr>
          <p:grpSpPr>
            <a:xfrm>
              <a:off x="3591049" y="2630932"/>
              <a:ext cx="3334218" cy="498768"/>
              <a:chOff x="7837970" y="2542018"/>
              <a:chExt cx="3334218" cy="498768"/>
            </a:xfrm>
          </p:grpSpPr>
          <p:sp>
            <p:nvSpPr>
              <p:cNvPr id="226" name="Rectangle: Rounded Corners 349">
                <a:extLst>
                  <a:ext uri="{FF2B5EF4-FFF2-40B4-BE49-F238E27FC236}">
                    <a16:creationId xmlns:a16="http://schemas.microsoft.com/office/drawing/2014/main" id="{D6DC33F1-F680-4542-A325-C707F807C4D3}"/>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Desktops</a:t>
                </a:r>
              </a:p>
            </p:txBody>
          </p:sp>
          <p:sp>
            <p:nvSpPr>
              <p:cNvPr id="227" name="Rectangle: Rounded Corners 350">
                <a:extLst>
                  <a:ext uri="{FF2B5EF4-FFF2-40B4-BE49-F238E27FC236}">
                    <a16:creationId xmlns:a16="http://schemas.microsoft.com/office/drawing/2014/main" id="{EBE05D20-244F-40AA-A204-FF04443C8053}"/>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Apps</a:t>
                </a:r>
              </a:p>
            </p:txBody>
          </p:sp>
        </p:grpSp>
      </p:grpSp>
      <p:sp>
        <p:nvSpPr>
          <p:cNvPr id="232" name="desktop" title="a desktop PC">
            <a:extLst>
              <a:ext uri="{FF2B5EF4-FFF2-40B4-BE49-F238E27FC236}">
                <a16:creationId xmlns:a16="http://schemas.microsoft.com/office/drawing/2014/main" id="{0EBEC16B-0F43-4AB8-8B58-AF8C1D35EC09}"/>
              </a:ext>
            </a:extLst>
          </p:cNvPr>
          <p:cNvSpPr>
            <a:spLocks noChangeAspect="1" noEditPoints="1"/>
          </p:cNvSpPr>
          <p:nvPr/>
        </p:nvSpPr>
        <p:spPr bwMode="auto">
          <a:xfrm>
            <a:off x="8930300" y="4285130"/>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dirty="0">
              <a:ln>
                <a:noFill/>
              </a:ln>
              <a:gradFill>
                <a:gsLst>
                  <a:gs pos="0">
                    <a:srgbClr val="505050"/>
                  </a:gs>
                  <a:gs pos="100000">
                    <a:srgbClr val="505050"/>
                  </a:gs>
                </a:gsLst>
              </a:gradFill>
              <a:effectLst/>
              <a:uLnTx/>
              <a:uFillTx/>
              <a:latin typeface="Segoe UI"/>
            </a:endParaRPr>
          </a:p>
        </p:txBody>
      </p:sp>
      <p:sp>
        <p:nvSpPr>
          <p:cNvPr id="233" name="GenericApp_EB3B" title="Icon of an app window">
            <a:extLst>
              <a:ext uri="{FF2B5EF4-FFF2-40B4-BE49-F238E27FC236}">
                <a16:creationId xmlns:a16="http://schemas.microsoft.com/office/drawing/2014/main" id="{9F880B8E-813F-43A5-8FC3-4FA518ACE6E3}"/>
              </a:ext>
            </a:extLst>
          </p:cNvPr>
          <p:cNvSpPr>
            <a:spLocks noChangeAspect="1" noEditPoints="1"/>
          </p:cNvSpPr>
          <p:nvPr/>
        </p:nvSpPr>
        <p:spPr bwMode="auto">
          <a:xfrm>
            <a:off x="10561450" y="4294931"/>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505050"/>
              </a:solidFill>
              <a:effectLst/>
              <a:uLnTx/>
              <a:uFillTx/>
              <a:latin typeface="Segoe UI"/>
            </a:endParaRPr>
          </a:p>
        </p:txBody>
      </p:sp>
      <p:grpSp>
        <p:nvGrpSpPr>
          <p:cNvPr id="234" name="Group 365">
            <a:extLst>
              <a:ext uri="{FF2B5EF4-FFF2-40B4-BE49-F238E27FC236}">
                <a16:creationId xmlns:a16="http://schemas.microsoft.com/office/drawing/2014/main" id="{E733075C-53B8-4B4B-B26A-EDB57728E8F1}"/>
              </a:ext>
            </a:extLst>
          </p:cNvPr>
          <p:cNvGrpSpPr/>
          <p:nvPr/>
        </p:nvGrpSpPr>
        <p:grpSpPr>
          <a:xfrm>
            <a:off x="9293160" y="4227427"/>
            <a:ext cx="1846543" cy="154356"/>
            <a:chOff x="9293160" y="2701454"/>
            <a:chExt cx="1846543" cy="154356"/>
          </a:xfrm>
        </p:grpSpPr>
        <p:sp>
          <p:nvSpPr>
            <p:cNvPr id="235" name="Oval 366">
              <a:extLst>
                <a:ext uri="{FF2B5EF4-FFF2-40B4-BE49-F238E27FC236}">
                  <a16:creationId xmlns:a16="http://schemas.microsoft.com/office/drawing/2014/main" id="{003691D6-4A36-445E-9D56-3F87FAC9794D}"/>
                </a:ext>
              </a:extLst>
            </p:cNvPr>
            <p:cNvSpPr/>
            <p:nvPr/>
          </p:nvSpPr>
          <p:spPr bwMode="auto">
            <a:xfrm>
              <a:off x="9293160" y="2701454"/>
              <a:ext cx="149098" cy="149098"/>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0078D4"/>
                  </a:solidFill>
                  <a:effectLst/>
                  <a:uLnTx/>
                  <a:uFillTx/>
                  <a:latin typeface="Segoe UI"/>
                  <a:ea typeface="+mn-ea"/>
                  <a:cs typeface="+mn-cs"/>
                </a:rPr>
                <a:t>A</a:t>
              </a:r>
            </a:p>
          </p:txBody>
        </p:sp>
        <p:sp>
          <p:nvSpPr>
            <p:cNvPr id="236" name="Oval 367">
              <a:extLst>
                <a:ext uri="{FF2B5EF4-FFF2-40B4-BE49-F238E27FC236}">
                  <a16:creationId xmlns:a16="http://schemas.microsoft.com/office/drawing/2014/main" id="{85D0C166-0E63-46FD-B772-267B6832EAA1}"/>
                </a:ext>
              </a:extLst>
            </p:cNvPr>
            <p:cNvSpPr/>
            <p:nvPr/>
          </p:nvSpPr>
          <p:spPr bwMode="auto">
            <a:xfrm>
              <a:off x="10990605" y="2706712"/>
              <a:ext cx="149098" cy="149098"/>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0078D4"/>
                  </a:solidFill>
                  <a:effectLst/>
                  <a:uLnTx/>
                  <a:uFillTx/>
                  <a:latin typeface="Segoe UI"/>
                  <a:ea typeface="+mn-ea"/>
                  <a:cs typeface="+mn-cs"/>
                </a:rPr>
                <a:t>A</a:t>
              </a:r>
            </a:p>
          </p:txBody>
        </p:sp>
      </p:grpSp>
      <p:grpSp>
        <p:nvGrpSpPr>
          <p:cNvPr id="237" name="Group 368">
            <a:extLst>
              <a:ext uri="{FF2B5EF4-FFF2-40B4-BE49-F238E27FC236}">
                <a16:creationId xmlns:a16="http://schemas.microsoft.com/office/drawing/2014/main" id="{8B178FC3-6C92-4891-AE2B-F884C780179D}"/>
              </a:ext>
            </a:extLst>
          </p:cNvPr>
          <p:cNvGrpSpPr/>
          <p:nvPr/>
        </p:nvGrpSpPr>
        <p:grpSpPr>
          <a:xfrm>
            <a:off x="899303" y="3555065"/>
            <a:ext cx="1626420" cy="2908602"/>
            <a:chOff x="899303" y="2229846"/>
            <a:chExt cx="1626420" cy="2908602"/>
          </a:xfrm>
        </p:grpSpPr>
        <p:sp>
          <p:nvSpPr>
            <p:cNvPr id="238" name="Oval 369">
              <a:extLst>
                <a:ext uri="{FF2B5EF4-FFF2-40B4-BE49-F238E27FC236}">
                  <a16:creationId xmlns:a16="http://schemas.microsoft.com/office/drawing/2014/main" id="{B9089680-FC41-43EA-B923-FAE52F863410}"/>
                </a:ext>
              </a:extLst>
            </p:cNvPr>
            <p:cNvSpPr/>
            <p:nvPr/>
          </p:nvSpPr>
          <p:spPr bwMode="auto">
            <a:xfrm>
              <a:off x="899303" y="2229846"/>
              <a:ext cx="835378" cy="8353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sp>
          <p:nvSpPr>
            <p:cNvPr id="239" name="Oval 370">
              <a:extLst>
                <a:ext uri="{FF2B5EF4-FFF2-40B4-BE49-F238E27FC236}">
                  <a16:creationId xmlns:a16="http://schemas.microsoft.com/office/drawing/2014/main" id="{A360EDE9-2A63-4740-ACF9-F4D01B2F2E0D}"/>
                </a:ext>
              </a:extLst>
            </p:cNvPr>
            <p:cNvSpPr/>
            <p:nvPr/>
          </p:nvSpPr>
          <p:spPr bwMode="auto">
            <a:xfrm>
              <a:off x="899303" y="3266458"/>
              <a:ext cx="835378" cy="8353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sp>
          <p:nvSpPr>
            <p:cNvPr id="240" name="Oval 371">
              <a:extLst>
                <a:ext uri="{FF2B5EF4-FFF2-40B4-BE49-F238E27FC236}">
                  <a16:creationId xmlns:a16="http://schemas.microsoft.com/office/drawing/2014/main" id="{DD654E87-2368-4B2F-8CD5-3EF6F9EDE609}"/>
                </a:ext>
              </a:extLst>
            </p:cNvPr>
            <p:cNvSpPr/>
            <p:nvPr/>
          </p:nvSpPr>
          <p:spPr bwMode="auto">
            <a:xfrm>
              <a:off x="899303" y="4303070"/>
              <a:ext cx="835378" cy="8353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grpSp>
          <p:nvGrpSpPr>
            <p:cNvPr id="241" name="Group 372">
              <a:extLst>
                <a:ext uri="{FF2B5EF4-FFF2-40B4-BE49-F238E27FC236}">
                  <a16:creationId xmlns:a16="http://schemas.microsoft.com/office/drawing/2014/main" id="{72CF79E1-F8A3-4454-B32B-11A138A27006}"/>
                </a:ext>
              </a:extLst>
            </p:cNvPr>
            <p:cNvGrpSpPr/>
            <p:nvPr/>
          </p:nvGrpSpPr>
          <p:grpSpPr>
            <a:xfrm>
              <a:off x="2043658" y="2532747"/>
              <a:ext cx="482065" cy="2255907"/>
              <a:chOff x="2224274" y="2338191"/>
              <a:chExt cx="482065" cy="2255907"/>
            </a:xfrm>
          </p:grpSpPr>
          <p:grpSp>
            <p:nvGrpSpPr>
              <p:cNvPr id="245" name="Group 376">
                <a:extLst>
                  <a:ext uri="{FF2B5EF4-FFF2-40B4-BE49-F238E27FC236}">
                    <a16:creationId xmlns:a16="http://schemas.microsoft.com/office/drawing/2014/main" id="{B824086A-4E82-4492-855D-10B9C1A29257}"/>
                  </a:ext>
                </a:extLst>
              </p:cNvPr>
              <p:cNvGrpSpPr/>
              <p:nvPr/>
            </p:nvGrpSpPr>
            <p:grpSpPr>
              <a:xfrm>
                <a:off x="2281302" y="3639439"/>
                <a:ext cx="319498" cy="414180"/>
                <a:chOff x="5866856" y="4829242"/>
                <a:chExt cx="702675" cy="865083"/>
              </a:xfrm>
            </p:grpSpPr>
            <p:sp>
              <p:nvSpPr>
                <p:cNvPr id="253" name="Freeform 12">
                  <a:extLst>
                    <a:ext uri="{FF2B5EF4-FFF2-40B4-BE49-F238E27FC236}">
                      <a16:creationId xmlns:a16="http://schemas.microsoft.com/office/drawing/2014/main" id="{0B12AF1B-120B-48B4-93DE-D480D6F92CB2}"/>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254" name="Freeform 13">
                  <a:extLst>
                    <a:ext uri="{FF2B5EF4-FFF2-40B4-BE49-F238E27FC236}">
                      <a16:creationId xmlns:a16="http://schemas.microsoft.com/office/drawing/2014/main" id="{3F6BB0AE-10E2-4337-B817-9A3C25787A66}"/>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grpSp>
          <p:grpSp>
            <p:nvGrpSpPr>
              <p:cNvPr id="246" name="Group 377">
                <a:extLst>
                  <a:ext uri="{FF2B5EF4-FFF2-40B4-BE49-F238E27FC236}">
                    <a16:creationId xmlns:a16="http://schemas.microsoft.com/office/drawing/2014/main" id="{D6C75856-C31A-401F-AE2E-585DAC7D22E0}"/>
                  </a:ext>
                </a:extLst>
              </p:cNvPr>
              <p:cNvGrpSpPr/>
              <p:nvPr/>
            </p:nvGrpSpPr>
            <p:grpSpPr>
              <a:xfrm>
                <a:off x="2286418" y="3019895"/>
                <a:ext cx="335350" cy="419905"/>
                <a:chOff x="13987161" y="3323588"/>
                <a:chExt cx="2047876" cy="2435225"/>
              </a:xfrm>
              <a:solidFill>
                <a:srgbClr val="FFFFFF"/>
              </a:solidFill>
            </p:grpSpPr>
            <p:sp>
              <p:nvSpPr>
                <p:cNvPr id="249" name="Freeform 50">
                  <a:extLst>
                    <a:ext uri="{FF2B5EF4-FFF2-40B4-BE49-F238E27FC236}">
                      <a16:creationId xmlns:a16="http://schemas.microsoft.com/office/drawing/2014/main" id="{0B51C824-FEB2-4378-82DB-827C688E9F91}"/>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250" name="Freeform 51">
                  <a:extLst>
                    <a:ext uri="{FF2B5EF4-FFF2-40B4-BE49-F238E27FC236}">
                      <a16:creationId xmlns:a16="http://schemas.microsoft.com/office/drawing/2014/main" id="{16EA73A7-1B95-41BA-B9C6-95E681421776}"/>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251" name="Freeform 52">
                  <a:extLst>
                    <a:ext uri="{FF2B5EF4-FFF2-40B4-BE49-F238E27FC236}">
                      <a16:creationId xmlns:a16="http://schemas.microsoft.com/office/drawing/2014/main" id="{B3258568-7D6F-419C-A196-1125650B9FC7}"/>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252" name="Freeform 53">
                  <a:extLst>
                    <a:ext uri="{FF2B5EF4-FFF2-40B4-BE49-F238E27FC236}">
                      <a16:creationId xmlns:a16="http://schemas.microsoft.com/office/drawing/2014/main" id="{41ABDBDE-04F2-41B4-93A9-2ACA26553E1D}"/>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grpSp>
          <p:pic>
            <p:nvPicPr>
              <p:cNvPr id="247" name="Picture 378">
                <a:extLst>
                  <a:ext uri="{FF2B5EF4-FFF2-40B4-BE49-F238E27FC236}">
                    <a16:creationId xmlns:a16="http://schemas.microsoft.com/office/drawing/2014/main" id="{D413345B-A9E9-49D6-BA5A-FF613BB6D02F}"/>
                  </a:ext>
                </a:extLst>
              </p:cNvPr>
              <p:cNvPicPr>
                <a:picLocks noChangeAspect="1"/>
              </p:cNvPicPr>
              <p:nvPr/>
            </p:nvPicPr>
            <p:blipFill rotWithShape="1">
              <a:blip r:embed="rId4" cstate="print">
                <a:duotone>
                  <a:prstClr val="black"/>
                  <a:srgbClr val="1A1A1A">
                    <a:tint val="45000"/>
                    <a:satMod val="400000"/>
                  </a:srgbClr>
                </a:duotone>
                <a:extLs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248" name="Picture 379">
                <a:extLst>
                  <a:ext uri="{FF2B5EF4-FFF2-40B4-BE49-F238E27FC236}">
                    <a16:creationId xmlns:a16="http://schemas.microsoft.com/office/drawing/2014/main" id="{64BF4B98-EF51-4051-A663-19AACCE011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242" name="CellPhone_E8EA" title="Icon of a cellphone">
              <a:extLst>
                <a:ext uri="{FF2B5EF4-FFF2-40B4-BE49-F238E27FC236}">
                  <a16:creationId xmlns:a16="http://schemas.microsoft.com/office/drawing/2014/main" id="{6229621C-6339-465F-8942-6DDAE1D0DA41}"/>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243" name="Laptop_E770" title="Icon of a laptop">
              <a:extLst>
                <a:ext uri="{FF2B5EF4-FFF2-40B4-BE49-F238E27FC236}">
                  <a16:creationId xmlns:a16="http://schemas.microsoft.com/office/drawing/2014/main" id="{03EF80B9-B8C4-4C83-9499-EB282E789C0B}"/>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244" name="Tablet_E70A" title="Icon of a tablet">
              <a:extLst>
                <a:ext uri="{FF2B5EF4-FFF2-40B4-BE49-F238E27FC236}">
                  <a16:creationId xmlns:a16="http://schemas.microsoft.com/office/drawing/2014/main" id="{3EA3F951-8749-4A53-AF1D-1AD727839C21}"/>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ndParaRPr>
            </a:p>
          </p:txBody>
        </p:sp>
      </p:grpSp>
      <p:sp>
        <p:nvSpPr>
          <p:cNvPr id="255" name="Rectangle: Rounded Corners 386">
            <a:extLst>
              <a:ext uri="{FF2B5EF4-FFF2-40B4-BE49-F238E27FC236}">
                <a16:creationId xmlns:a16="http://schemas.microsoft.com/office/drawing/2014/main" id="{F2022BF0-67DA-4FB7-8BAA-64076CFAA9E3}"/>
              </a:ext>
            </a:extLst>
          </p:cNvPr>
          <p:cNvSpPr/>
          <p:nvPr/>
        </p:nvSpPr>
        <p:spPr bwMode="auto">
          <a:xfrm>
            <a:off x="5092826" y="5876627"/>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defRPr/>
            </a:pPr>
            <a:r>
              <a:rPr lang="en-US" sz="1200" kern="0" dirty="0">
                <a:solidFill>
                  <a:srgbClr val="FFFFFF"/>
                </a:solidFill>
                <a:latin typeface="Segoe UI Semibold"/>
              </a:rPr>
              <a:t>Azure SQL DB</a:t>
            </a:r>
          </a:p>
        </p:txBody>
      </p:sp>
      <p:sp>
        <p:nvSpPr>
          <p:cNvPr id="256" name="Rectangle 387">
            <a:extLst>
              <a:ext uri="{FF2B5EF4-FFF2-40B4-BE49-F238E27FC236}">
                <a16:creationId xmlns:a16="http://schemas.microsoft.com/office/drawing/2014/main" id="{5C40A312-FA27-4493-9B06-009F448C4D52}"/>
              </a:ext>
            </a:extLst>
          </p:cNvPr>
          <p:cNvSpPr/>
          <p:nvPr/>
        </p:nvSpPr>
        <p:spPr>
          <a:xfrm>
            <a:off x="10858778" y="3699648"/>
            <a:ext cx="867837" cy="307777"/>
          </a:xfrm>
          <a:prstGeom prst="rect">
            <a:avLst/>
          </a:prstGeom>
        </p:spPr>
        <p:txBody>
          <a:bodyPr wrap="square" anchor="ctr">
            <a:spAutoFit/>
          </a:bodyPr>
          <a:lstStyle/>
          <a:p>
            <a:pPr defTabSz="861087">
              <a:defRPr/>
            </a:pPr>
            <a:r>
              <a:rPr lang="en-US" sz="1371" cap="all" dirty="0">
                <a:solidFill>
                  <a:srgbClr val="FFFFFF"/>
                </a:solidFill>
                <a:latin typeface="Segoe Pro Semibold" panose="020B0702040504020203" pitchFamily="34" charset="0"/>
                <a:cs typeface="Segoe UI Light"/>
              </a:rPr>
              <a:t> </a:t>
            </a:r>
            <a:r>
              <a:rPr lang="en-US" sz="1400" dirty="0">
                <a:solidFill>
                  <a:srgbClr val="505050"/>
                </a:solidFill>
                <a:latin typeface="Segoe Pro Semibold" panose="020B0702040504020203" pitchFamily="34" charset="0"/>
                <a:cs typeface="Segoe UI Light"/>
              </a:rPr>
              <a:t>VMs</a:t>
            </a:r>
          </a:p>
        </p:txBody>
      </p:sp>
      <p:sp>
        <p:nvSpPr>
          <p:cNvPr id="257" name="Right Bracket 388">
            <a:extLst>
              <a:ext uri="{FF2B5EF4-FFF2-40B4-BE49-F238E27FC236}">
                <a16:creationId xmlns:a16="http://schemas.microsoft.com/office/drawing/2014/main" id="{323115E2-B44B-4FFB-856A-DE94A54F6490}"/>
              </a:ext>
            </a:extLst>
          </p:cNvPr>
          <p:cNvSpPr/>
          <p:nvPr/>
        </p:nvSpPr>
        <p:spPr>
          <a:xfrm>
            <a:off x="2521216" y="3825014"/>
            <a:ext cx="126507" cy="2407739"/>
          </a:xfrm>
          <a:prstGeom prst="rightBracket">
            <a:avLst>
              <a:gd name="adj" fmla="val 0"/>
            </a:avLst>
          </a:prstGeom>
          <a:noFill/>
          <a:ln w="12700" cap="rnd" cmpd="sng" algn="ctr">
            <a:solidFill>
              <a:srgbClr val="1A1A1A">
                <a:lumMod val="50000"/>
                <a:lumOff val="50000"/>
              </a:srgbClr>
            </a:solid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3525" b="0" i="0" u="none" strike="noStrike" kern="0" cap="none" spc="0" normalizeH="0" baseline="0" noProof="0">
              <a:ln>
                <a:noFill/>
              </a:ln>
              <a:solidFill>
                <a:srgbClr val="505050"/>
              </a:solidFill>
              <a:effectLst/>
              <a:uLnTx/>
              <a:uFillTx/>
              <a:latin typeface="Segoe UI"/>
              <a:ea typeface="+mn-ea"/>
              <a:cs typeface="+mn-cs"/>
            </a:endParaRPr>
          </a:p>
        </p:txBody>
      </p:sp>
      <p:grpSp>
        <p:nvGrpSpPr>
          <p:cNvPr id="258" name="Group 389">
            <a:extLst>
              <a:ext uri="{FF2B5EF4-FFF2-40B4-BE49-F238E27FC236}">
                <a16:creationId xmlns:a16="http://schemas.microsoft.com/office/drawing/2014/main" id="{D81606FB-C6F2-4048-BE38-A36BF914738E}"/>
              </a:ext>
            </a:extLst>
          </p:cNvPr>
          <p:cNvGrpSpPr/>
          <p:nvPr/>
        </p:nvGrpSpPr>
        <p:grpSpPr>
          <a:xfrm>
            <a:off x="3291107" y="4913970"/>
            <a:ext cx="1703068" cy="587682"/>
            <a:chOff x="3204969" y="4699961"/>
            <a:chExt cx="1703068" cy="587682"/>
          </a:xfrm>
        </p:grpSpPr>
        <p:sp>
          <p:nvSpPr>
            <p:cNvPr id="259" name="Rectangle: Rounded Corners 390">
              <a:extLst>
                <a:ext uri="{FF2B5EF4-FFF2-40B4-BE49-F238E27FC236}">
                  <a16:creationId xmlns:a16="http://schemas.microsoft.com/office/drawing/2014/main" id="{12357B08-8E4F-46AA-AD05-C5442CA18357}"/>
                </a:ext>
              </a:extLst>
            </p:cNvPr>
            <p:cNvSpPr/>
            <p:nvPr/>
          </p:nvSpPr>
          <p:spPr bwMode="auto">
            <a:xfrm>
              <a:off x="3204969" y="4699961"/>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60" name="Rectangle: Rounded Corners 391">
              <a:extLst>
                <a:ext uri="{FF2B5EF4-FFF2-40B4-BE49-F238E27FC236}">
                  <a16:creationId xmlns:a16="http://schemas.microsoft.com/office/drawing/2014/main" id="{084F7224-266D-4B3D-B50E-F6378078AEC7}"/>
                </a:ext>
              </a:extLst>
            </p:cNvPr>
            <p:cNvSpPr/>
            <p:nvPr/>
          </p:nvSpPr>
          <p:spPr bwMode="auto">
            <a:xfrm>
              <a:off x="3240928" y="47444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61" name="Rectangle: Rounded Corners 392">
              <a:extLst>
                <a:ext uri="{FF2B5EF4-FFF2-40B4-BE49-F238E27FC236}">
                  <a16:creationId xmlns:a16="http://schemas.microsoft.com/office/drawing/2014/main" id="{A385AD86-2500-4B12-872F-DFEBE8463A2B}"/>
                </a:ext>
              </a:extLst>
            </p:cNvPr>
            <p:cNvSpPr/>
            <p:nvPr/>
          </p:nvSpPr>
          <p:spPr bwMode="auto">
            <a:xfrm>
              <a:off x="3276887" y="4788875"/>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Gateway</a:t>
              </a:r>
            </a:p>
          </p:txBody>
        </p:sp>
        <p:sp>
          <p:nvSpPr>
            <p:cNvPr id="262" name="Move_E7C2" title="Icon of four arrows pointing away from eachother">
              <a:extLst>
                <a:ext uri="{FF2B5EF4-FFF2-40B4-BE49-F238E27FC236}">
                  <a16:creationId xmlns:a16="http://schemas.microsoft.com/office/drawing/2014/main" id="{C4C4E1DE-33B3-40C4-A8B3-D74DD09CD7DA}"/>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263" name="Group 394">
            <a:extLst>
              <a:ext uri="{FF2B5EF4-FFF2-40B4-BE49-F238E27FC236}">
                <a16:creationId xmlns:a16="http://schemas.microsoft.com/office/drawing/2014/main" id="{7643C272-F22C-4BAF-8284-BD828414A3F6}"/>
              </a:ext>
            </a:extLst>
          </p:cNvPr>
          <p:cNvGrpSpPr/>
          <p:nvPr/>
        </p:nvGrpSpPr>
        <p:grpSpPr>
          <a:xfrm>
            <a:off x="3291107" y="4049005"/>
            <a:ext cx="1703068" cy="587682"/>
            <a:chOff x="3204969" y="3834996"/>
            <a:chExt cx="1703068" cy="587682"/>
          </a:xfrm>
        </p:grpSpPr>
        <p:sp>
          <p:nvSpPr>
            <p:cNvPr id="264" name="Rectangle: Rounded Corners 395">
              <a:extLst>
                <a:ext uri="{FF2B5EF4-FFF2-40B4-BE49-F238E27FC236}">
                  <a16:creationId xmlns:a16="http://schemas.microsoft.com/office/drawing/2014/main" id="{9840D1F9-C9FB-477F-A221-2024CF896108}"/>
                </a:ext>
              </a:extLst>
            </p:cNvPr>
            <p:cNvSpPr/>
            <p:nvPr/>
          </p:nvSpPr>
          <p:spPr bwMode="auto">
            <a:xfrm>
              <a:off x="3204969" y="3834996"/>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65" name="Rectangle: Rounded Corners 396">
              <a:extLst>
                <a:ext uri="{FF2B5EF4-FFF2-40B4-BE49-F238E27FC236}">
                  <a16:creationId xmlns:a16="http://schemas.microsoft.com/office/drawing/2014/main" id="{F42689DD-124A-420D-9E6F-59A9F0144C0B}"/>
                </a:ext>
              </a:extLst>
            </p:cNvPr>
            <p:cNvSpPr/>
            <p:nvPr/>
          </p:nvSpPr>
          <p:spPr bwMode="auto">
            <a:xfrm>
              <a:off x="3240928" y="3879453"/>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66" name="Rectangle: Rounded Corners 397">
              <a:extLst>
                <a:ext uri="{FF2B5EF4-FFF2-40B4-BE49-F238E27FC236}">
                  <a16:creationId xmlns:a16="http://schemas.microsoft.com/office/drawing/2014/main" id="{D2F6040D-5A8E-45A2-B009-490CD27A425B}"/>
                </a:ext>
              </a:extLst>
            </p:cNvPr>
            <p:cNvSpPr/>
            <p:nvPr/>
          </p:nvSpPr>
          <p:spPr bwMode="auto">
            <a:xfrm>
              <a:off x="3276887" y="3923910"/>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Web Access</a:t>
              </a:r>
            </a:p>
          </p:txBody>
        </p:sp>
        <p:sp>
          <p:nvSpPr>
            <p:cNvPr id="267" name="globe_2" title="Icon of a sphere made of lines">
              <a:extLst>
                <a:ext uri="{FF2B5EF4-FFF2-40B4-BE49-F238E27FC236}">
                  <a16:creationId xmlns:a16="http://schemas.microsoft.com/office/drawing/2014/main" id="{8124E5B4-52D9-4D5A-BD71-55075D454EA3}"/>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gradFill>
                  <a:gsLst>
                    <a:gs pos="0">
                      <a:srgbClr val="505050"/>
                    </a:gs>
                    <a:gs pos="100000">
                      <a:srgbClr val="505050"/>
                    </a:gs>
                  </a:gsLst>
                </a:gradFill>
                <a:effectLst/>
                <a:uLnTx/>
                <a:uFillTx/>
                <a:latin typeface="Segoe UI"/>
              </a:endParaRPr>
            </a:p>
          </p:txBody>
        </p:sp>
      </p:grpSp>
      <p:sp>
        <p:nvSpPr>
          <p:cNvPr id="268" name="TextBox 399">
            <a:extLst>
              <a:ext uri="{FF2B5EF4-FFF2-40B4-BE49-F238E27FC236}">
                <a16:creationId xmlns:a16="http://schemas.microsoft.com/office/drawing/2014/main" id="{7FE8FC8F-B428-4320-ACE4-8649217E558F}"/>
              </a:ext>
            </a:extLst>
          </p:cNvPr>
          <p:cNvSpPr txBox="1"/>
          <p:nvPr/>
        </p:nvSpPr>
        <p:spPr>
          <a:xfrm>
            <a:off x="7601977" y="3760848"/>
            <a:ext cx="1219200" cy="215444"/>
          </a:xfrm>
          <a:prstGeom prst="rect">
            <a:avLst/>
          </a:prstGeom>
          <a:noFill/>
        </p:spPr>
        <p:txBody>
          <a:bodyPr wrap="square" lIns="0" tIns="0" rIns="0" bIns="0" rtlCol="0">
            <a:spAutoFit/>
          </a:bodyPr>
          <a:lstStyle/>
          <a:p>
            <a:pPr defTabSz="914367">
              <a:defRPr/>
            </a:pPr>
            <a:r>
              <a:rPr lang="en-US" sz="1400" dirty="0">
                <a:solidFill>
                  <a:srgbClr val="505050"/>
                </a:solidFill>
                <a:latin typeface="Segoe Pro Semibold" panose="020B0702040504020203" pitchFamily="34" charset="0"/>
                <a:cs typeface="Segoe UI Light"/>
              </a:rPr>
              <a:t>Azure AD</a:t>
            </a:r>
          </a:p>
        </p:txBody>
      </p:sp>
      <p:pic>
        <p:nvPicPr>
          <p:cNvPr id="269" name="Picture 2">
            <a:extLst>
              <a:ext uri="{FF2B5EF4-FFF2-40B4-BE49-F238E27FC236}">
                <a16:creationId xmlns:a16="http://schemas.microsoft.com/office/drawing/2014/main" id="{E29110C9-D788-40BB-BCBD-D9B4DFA20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4148" y="5884411"/>
            <a:ext cx="399616" cy="422236"/>
          </a:xfrm>
          <a:prstGeom prst="rect">
            <a:avLst/>
          </a:prstGeom>
          <a:noFill/>
        </p:spPr>
      </p:pic>
      <p:grpSp>
        <p:nvGrpSpPr>
          <p:cNvPr id="270" name="Group 5">
            <a:extLst>
              <a:ext uri="{FF2B5EF4-FFF2-40B4-BE49-F238E27FC236}">
                <a16:creationId xmlns:a16="http://schemas.microsoft.com/office/drawing/2014/main" id="{24E6A1AB-3A24-428A-812E-09D7950E5859}"/>
              </a:ext>
            </a:extLst>
          </p:cNvPr>
          <p:cNvGrpSpPr/>
          <p:nvPr/>
        </p:nvGrpSpPr>
        <p:grpSpPr>
          <a:xfrm>
            <a:off x="2650409" y="3521656"/>
            <a:ext cx="4684297" cy="520099"/>
            <a:chOff x="2625569" y="3359354"/>
            <a:chExt cx="4684297" cy="520099"/>
          </a:xfrm>
        </p:grpSpPr>
        <p:cxnSp>
          <p:nvCxnSpPr>
            <p:cNvPr id="271" name="Straight Arrow Connector 114">
              <a:extLst>
                <a:ext uri="{FF2B5EF4-FFF2-40B4-BE49-F238E27FC236}">
                  <a16:creationId xmlns:a16="http://schemas.microsoft.com/office/drawing/2014/main" id="{F568F9AD-1D13-411F-A9E7-ECE48C1FCFFD}"/>
                </a:ext>
              </a:extLst>
            </p:cNvPr>
            <p:cNvCxnSpPr>
              <a:cxnSpLocks/>
              <a:stCxn id="273" idx="6"/>
            </p:cNvCxnSpPr>
            <p:nvPr/>
          </p:nvCxnSpPr>
          <p:spPr>
            <a:xfrm flipV="1">
              <a:off x="3134200" y="3476527"/>
              <a:ext cx="4175666" cy="11020"/>
            </a:xfrm>
            <a:prstGeom prst="straightConnector1">
              <a:avLst/>
            </a:prstGeom>
            <a:noFill/>
            <a:ln w="38100" cap="flat" cmpd="sng" algn="ctr">
              <a:solidFill>
                <a:srgbClr val="002050"/>
              </a:solidFill>
              <a:prstDash val="solid"/>
              <a:headEnd type="none"/>
              <a:tailEnd type="arrow" w="sm" len="sm"/>
            </a:ln>
            <a:effectLst>
              <a:outerShdw blurRad="50800" dist="38100" dir="5400000" algn="t" rotWithShape="0">
                <a:prstClr val="black">
                  <a:alpha val="40000"/>
                </a:prstClr>
              </a:outerShdw>
            </a:effectLst>
          </p:spPr>
        </p:cxnSp>
        <p:cxnSp>
          <p:nvCxnSpPr>
            <p:cNvPr id="272" name="Straight Arrow Connector 116">
              <a:extLst>
                <a:ext uri="{FF2B5EF4-FFF2-40B4-BE49-F238E27FC236}">
                  <a16:creationId xmlns:a16="http://schemas.microsoft.com/office/drawing/2014/main" id="{18EC27D6-40AA-4709-A5D0-5792F4F17C78}"/>
                </a:ext>
              </a:extLst>
            </p:cNvPr>
            <p:cNvCxnSpPr>
              <a:cxnSpLocks/>
            </p:cNvCxnSpPr>
            <p:nvPr/>
          </p:nvCxnSpPr>
          <p:spPr>
            <a:xfrm flipH="1">
              <a:off x="2625569" y="3505156"/>
              <a:ext cx="337831" cy="374297"/>
            </a:xfrm>
            <a:prstGeom prst="straightConnector1">
              <a:avLst/>
            </a:prstGeom>
            <a:noFill/>
            <a:ln w="38100" cap="flat" cmpd="sng" algn="ctr">
              <a:solidFill>
                <a:srgbClr val="002050"/>
              </a:solidFill>
              <a:prstDash val="solid"/>
              <a:headEnd type="none"/>
              <a:tailEnd type="none" w="sm" len="sm"/>
            </a:ln>
            <a:effectLst>
              <a:outerShdw blurRad="50800" dist="38100" dir="5400000" algn="t" rotWithShape="0">
                <a:prstClr val="black">
                  <a:alpha val="40000"/>
                </a:prstClr>
              </a:outerShdw>
            </a:effectLst>
          </p:spPr>
        </p:cxnSp>
        <p:sp>
          <p:nvSpPr>
            <p:cNvPr id="273" name="Oval 115">
              <a:extLst>
                <a:ext uri="{FF2B5EF4-FFF2-40B4-BE49-F238E27FC236}">
                  <a16:creationId xmlns:a16="http://schemas.microsoft.com/office/drawing/2014/main" id="{A8B4C94D-F856-4F8F-986A-8D2DF13811F6}"/>
                </a:ext>
              </a:extLst>
            </p:cNvPr>
            <p:cNvSpPr/>
            <p:nvPr/>
          </p:nvSpPr>
          <p:spPr bwMode="auto">
            <a:xfrm>
              <a:off x="2877815" y="3359354"/>
              <a:ext cx="256385" cy="256385"/>
            </a:xfrm>
            <a:prstGeom prst="ellipse">
              <a:avLst/>
            </a:prstGeom>
            <a:solidFill>
              <a:srgbClr val="002050"/>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Pro Semibold" panose="020B0702040504020203" pitchFamily="34" charset="0"/>
                  <a:cs typeface="Segoe UI Light"/>
                </a:rPr>
                <a:t>1</a:t>
              </a:r>
            </a:p>
          </p:txBody>
        </p:sp>
      </p:grpSp>
      <p:grpSp>
        <p:nvGrpSpPr>
          <p:cNvPr id="274" name="Group 90">
            <a:extLst>
              <a:ext uri="{FF2B5EF4-FFF2-40B4-BE49-F238E27FC236}">
                <a16:creationId xmlns:a16="http://schemas.microsoft.com/office/drawing/2014/main" id="{173AABF4-5B20-40D3-A289-624F79BC5AB5}"/>
              </a:ext>
            </a:extLst>
          </p:cNvPr>
          <p:cNvGrpSpPr/>
          <p:nvPr/>
        </p:nvGrpSpPr>
        <p:grpSpPr>
          <a:xfrm>
            <a:off x="7787505" y="4908980"/>
            <a:ext cx="3406136" cy="587682"/>
            <a:chOff x="7787505" y="5258366"/>
            <a:chExt cx="3406136" cy="587682"/>
          </a:xfrm>
        </p:grpSpPr>
        <p:grpSp>
          <p:nvGrpSpPr>
            <p:cNvPr id="275" name="Group 91">
              <a:extLst>
                <a:ext uri="{FF2B5EF4-FFF2-40B4-BE49-F238E27FC236}">
                  <a16:creationId xmlns:a16="http://schemas.microsoft.com/office/drawing/2014/main" id="{B24AA8A7-433F-449E-B92F-EA5A2BC2F3BC}"/>
                </a:ext>
              </a:extLst>
            </p:cNvPr>
            <p:cNvGrpSpPr/>
            <p:nvPr/>
          </p:nvGrpSpPr>
          <p:grpSpPr>
            <a:xfrm>
              <a:off x="7787505" y="5258366"/>
              <a:ext cx="3406136" cy="587682"/>
              <a:chOff x="3519131" y="2542018"/>
              <a:chExt cx="3406136" cy="587682"/>
            </a:xfrm>
          </p:grpSpPr>
          <p:grpSp>
            <p:nvGrpSpPr>
              <p:cNvPr id="282" name="Group 98">
                <a:extLst>
                  <a:ext uri="{FF2B5EF4-FFF2-40B4-BE49-F238E27FC236}">
                    <a16:creationId xmlns:a16="http://schemas.microsoft.com/office/drawing/2014/main" id="{80799665-A8C4-44E2-B7A7-5513D3AE730F}"/>
                  </a:ext>
                </a:extLst>
              </p:cNvPr>
              <p:cNvGrpSpPr/>
              <p:nvPr/>
            </p:nvGrpSpPr>
            <p:grpSpPr>
              <a:xfrm>
                <a:off x="3519131" y="2542018"/>
                <a:ext cx="3334218" cy="498768"/>
                <a:chOff x="7837970" y="2542018"/>
                <a:chExt cx="3334218" cy="498768"/>
              </a:xfrm>
            </p:grpSpPr>
            <p:sp>
              <p:nvSpPr>
                <p:cNvPr id="289" name="Rectangle: Rounded Corners 105">
                  <a:extLst>
                    <a:ext uri="{FF2B5EF4-FFF2-40B4-BE49-F238E27FC236}">
                      <a16:creationId xmlns:a16="http://schemas.microsoft.com/office/drawing/2014/main" id="{5901D312-5590-4576-9683-BE8D76297126}"/>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90" name="Rectangle: Rounded Corners 106">
                  <a:extLst>
                    <a:ext uri="{FF2B5EF4-FFF2-40B4-BE49-F238E27FC236}">
                      <a16:creationId xmlns:a16="http://schemas.microsoft.com/office/drawing/2014/main" id="{D0E40F35-6F48-4C42-9F04-55F01C749D95}"/>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283" name="Group 99">
                <a:extLst>
                  <a:ext uri="{FF2B5EF4-FFF2-40B4-BE49-F238E27FC236}">
                    <a16:creationId xmlns:a16="http://schemas.microsoft.com/office/drawing/2014/main" id="{41FA15E2-9AC2-4731-8A46-439E14B6A5D1}"/>
                  </a:ext>
                </a:extLst>
              </p:cNvPr>
              <p:cNvGrpSpPr/>
              <p:nvPr/>
            </p:nvGrpSpPr>
            <p:grpSpPr>
              <a:xfrm>
                <a:off x="3555090" y="2586475"/>
                <a:ext cx="3334218" cy="498768"/>
                <a:chOff x="7837970" y="2542018"/>
                <a:chExt cx="3334218" cy="498768"/>
              </a:xfrm>
            </p:grpSpPr>
            <p:sp>
              <p:nvSpPr>
                <p:cNvPr id="287" name="Rectangle: Rounded Corners 103">
                  <a:extLst>
                    <a:ext uri="{FF2B5EF4-FFF2-40B4-BE49-F238E27FC236}">
                      <a16:creationId xmlns:a16="http://schemas.microsoft.com/office/drawing/2014/main" id="{EB4BAA53-C9D6-47CF-A54A-A89580206A66}"/>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88" name="Rectangle: Rounded Corners 104">
                  <a:extLst>
                    <a:ext uri="{FF2B5EF4-FFF2-40B4-BE49-F238E27FC236}">
                      <a16:creationId xmlns:a16="http://schemas.microsoft.com/office/drawing/2014/main" id="{BF2F3810-FCEB-41C8-8C5B-D020591F2AC1}"/>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284" name="Group 100">
                <a:extLst>
                  <a:ext uri="{FF2B5EF4-FFF2-40B4-BE49-F238E27FC236}">
                    <a16:creationId xmlns:a16="http://schemas.microsoft.com/office/drawing/2014/main" id="{95636E59-4FC9-4C8F-8F6F-434B70C976B2}"/>
                  </a:ext>
                </a:extLst>
              </p:cNvPr>
              <p:cNvGrpSpPr/>
              <p:nvPr/>
            </p:nvGrpSpPr>
            <p:grpSpPr>
              <a:xfrm>
                <a:off x="3591049" y="2630932"/>
                <a:ext cx="3334218" cy="498768"/>
                <a:chOff x="7837970" y="2542018"/>
                <a:chExt cx="3334218" cy="498768"/>
              </a:xfrm>
            </p:grpSpPr>
            <p:sp>
              <p:nvSpPr>
                <p:cNvPr id="285" name="Rectangle: Rounded Corners 101">
                  <a:extLst>
                    <a:ext uri="{FF2B5EF4-FFF2-40B4-BE49-F238E27FC236}">
                      <a16:creationId xmlns:a16="http://schemas.microsoft.com/office/drawing/2014/main" id="{0E98A395-2547-4356-AE01-62AC0C0AFD2E}"/>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Active </a:t>
                  </a:r>
                </a:p>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Directory</a:t>
                  </a:r>
                </a:p>
              </p:txBody>
            </p:sp>
            <p:sp>
              <p:nvSpPr>
                <p:cNvPr id="286" name="Rectangle: Rounded Corners 102">
                  <a:extLst>
                    <a:ext uri="{FF2B5EF4-FFF2-40B4-BE49-F238E27FC236}">
                      <a16:creationId xmlns:a16="http://schemas.microsoft.com/office/drawing/2014/main" id="{1A0605E1-00E1-4C76-85FE-BBBA211490BB}"/>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User Profile</a:t>
                  </a:r>
                </a:p>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File Server</a:t>
                  </a:r>
                </a:p>
              </p:txBody>
            </p:sp>
          </p:grpSp>
        </p:grpSp>
        <p:grpSp>
          <p:nvGrpSpPr>
            <p:cNvPr id="276" name="Group 92">
              <a:extLst>
                <a:ext uri="{FF2B5EF4-FFF2-40B4-BE49-F238E27FC236}">
                  <a16:creationId xmlns:a16="http://schemas.microsoft.com/office/drawing/2014/main" id="{061A8F44-DF08-4B7E-B204-585CDABD835F}"/>
                </a:ext>
              </a:extLst>
            </p:cNvPr>
            <p:cNvGrpSpPr/>
            <p:nvPr/>
          </p:nvGrpSpPr>
          <p:grpSpPr>
            <a:xfrm>
              <a:off x="8883843" y="5370593"/>
              <a:ext cx="378819" cy="378819"/>
              <a:chOff x="5564119" y="2081144"/>
              <a:chExt cx="501718" cy="501718"/>
            </a:xfrm>
          </p:grpSpPr>
          <p:sp>
            <p:nvSpPr>
              <p:cNvPr id="280" name="Diamond 96">
                <a:extLst>
                  <a:ext uri="{FF2B5EF4-FFF2-40B4-BE49-F238E27FC236}">
                    <a16:creationId xmlns:a16="http://schemas.microsoft.com/office/drawing/2014/main" id="{BE563F4C-FA78-46EE-8C77-4D62189151AA}"/>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81" name="Graphic 97">
                <a:extLst>
                  <a:ext uri="{FF2B5EF4-FFF2-40B4-BE49-F238E27FC236}">
                    <a16:creationId xmlns:a16="http://schemas.microsoft.com/office/drawing/2014/main" id="{F05F5AE7-406A-4697-A31A-E76386A721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64119" y="2081144"/>
                <a:ext cx="501718" cy="501718"/>
              </a:xfrm>
              <a:prstGeom prst="rect">
                <a:avLst/>
              </a:prstGeom>
            </p:spPr>
          </p:pic>
        </p:grpSp>
        <p:grpSp>
          <p:nvGrpSpPr>
            <p:cNvPr id="277" name="Group 93">
              <a:extLst>
                <a:ext uri="{FF2B5EF4-FFF2-40B4-BE49-F238E27FC236}">
                  <a16:creationId xmlns:a16="http://schemas.microsoft.com/office/drawing/2014/main" id="{DC5F795C-7EC0-4792-85BE-41440FC7D3B7}"/>
                </a:ext>
              </a:extLst>
            </p:cNvPr>
            <p:cNvGrpSpPr/>
            <p:nvPr/>
          </p:nvGrpSpPr>
          <p:grpSpPr>
            <a:xfrm>
              <a:off x="10569241" y="5402721"/>
              <a:ext cx="396950" cy="355079"/>
              <a:chOff x="10633596" y="3514287"/>
              <a:chExt cx="396950" cy="355079"/>
            </a:xfrm>
          </p:grpSpPr>
          <p:sp>
            <p:nvSpPr>
              <p:cNvPr id="278" name="Hexagon 94">
                <a:extLst>
                  <a:ext uri="{FF2B5EF4-FFF2-40B4-BE49-F238E27FC236}">
                    <a16:creationId xmlns:a16="http://schemas.microsoft.com/office/drawing/2014/main" id="{88509867-DDD5-4268-9E32-CBF379EAA237}"/>
                  </a:ext>
                </a:extLst>
              </p:cNvPr>
              <p:cNvSpPr/>
              <p:nvPr/>
            </p:nvSpPr>
            <p:spPr>
              <a:xfrm>
                <a:off x="10633596" y="3514287"/>
                <a:ext cx="396950" cy="355079"/>
              </a:xfrm>
              <a:prstGeom prst="hexagon">
                <a:avLst>
                  <a:gd name="adj" fmla="val 30307"/>
                  <a:gd name="vf" fmla="val 115470"/>
                </a:avLst>
              </a:prstGeom>
              <a:solidFill>
                <a:srgbClr val="002050"/>
              </a:solidFill>
              <a:ln w="10795" cap="flat" cmpd="sng" algn="ctr">
                <a:noFill/>
                <a:prstDash val="soli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3525" b="0" i="0" u="none" strike="noStrike" kern="0" cap="none" spc="0" normalizeH="0" baseline="0" noProof="0">
                  <a:ln>
                    <a:noFill/>
                  </a:ln>
                  <a:solidFill>
                    <a:srgbClr val="FFFFFF"/>
                  </a:solidFill>
                  <a:effectLst/>
                  <a:uLnTx/>
                  <a:uFillTx/>
                  <a:latin typeface="Segoe UI"/>
                  <a:ea typeface="+mn-ea"/>
                  <a:cs typeface="+mn-cs"/>
                </a:endParaRPr>
              </a:p>
            </p:txBody>
          </p:sp>
          <p:pic>
            <p:nvPicPr>
              <p:cNvPr id="279" name="Picture 95">
                <a:extLst>
                  <a:ext uri="{FF2B5EF4-FFF2-40B4-BE49-F238E27FC236}">
                    <a16:creationId xmlns:a16="http://schemas.microsoft.com/office/drawing/2014/main" id="{8810883C-1259-4C30-8ED7-D9C1A71B3854}"/>
                  </a:ext>
                </a:extLst>
              </p:cNvPr>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174975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D53303-75DA-4D86-A61B-4ECEA3E3E600}"/>
              </a:ext>
            </a:extLst>
          </p:cNvPr>
          <p:cNvSpPr>
            <a:spLocks noGrp="1"/>
          </p:cNvSpPr>
          <p:nvPr>
            <p:ph type="title"/>
          </p:nvPr>
        </p:nvSpPr>
        <p:spPr/>
        <p:txBody>
          <a:bodyPr/>
          <a:lstStyle/>
          <a:p>
            <a:r>
              <a:rPr lang="it-IT" dirty="0"/>
              <a:t>Flusso della User Connection</a:t>
            </a:r>
          </a:p>
        </p:txBody>
      </p:sp>
      <p:sp>
        <p:nvSpPr>
          <p:cNvPr id="3" name="TextBox 216">
            <a:extLst>
              <a:ext uri="{FF2B5EF4-FFF2-40B4-BE49-F238E27FC236}">
                <a16:creationId xmlns:a16="http://schemas.microsoft.com/office/drawing/2014/main" id="{5228D677-8342-4AAC-BBEF-97F63E75C445}"/>
              </a:ext>
            </a:extLst>
          </p:cNvPr>
          <p:cNvSpPr txBox="1"/>
          <p:nvPr/>
        </p:nvSpPr>
        <p:spPr>
          <a:xfrm>
            <a:off x="425145" y="1674421"/>
            <a:ext cx="11178592" cy="1176054"/>
          </a:xfrm>
          <a:prstGeom prst="rect">
            <a:avLst/>
          </a:prstGeom>
          <a:noFill/>
        </p:spPr>
        <p:txBody>
          <a:bodyPr wrap="square" lIns="179285" tIns="143428" rIns="0" bIns="143428" rtlCol="0">
            <a:spAutoFit/>
          </a:bodyPr>
          <a:lstStyle/>
          <a:p>
            <a:pPr defTabSz="914367">
              <a:lnSpc>
                <a:spcPct val="90000"/>
              </a:lnSpc>
              <a:defRPr/>
            </a:pPr>
            <a:r>
              <a:rPr lang="en-US" sz="1600" dirty="0">
                <a:gradFill>
                  <a:gsLst>
                    <a:gs pos="2917">
                      <a:srgbClr val="353535"/>
                    </a:gs>
                    <a:gs pos="30000">
                      <a:srgbClr val="353535"/>
                    </a:gs>
                  </a:gsLst>
                  <a:lin ang="5400000" scaled="0"/>
                </a:gradFill>
                <a:latin typeface="Segoe UI"/>
              </a:rPr>
              <a:t>1. </a:t>
            </a:r>
            <a:r>
              <a:rPr lang="en-US" sz="1600" dirty="0" err="1">
                <a:gradFill>
                  <a:gsLst>
                    <a:gs pos="2917">
                      <a:srgbClr val="353535"/>
                    </a:gs>
                    <a:gs pos="30000">
                      <a:srgbClr val="353535"/>
                    </a:gs>
                  </a:gsLst>
                  <a:lin ang="5400000" scaled="0"/>
                </a:gradFill>
                <a:latin typeface="Segoe UI"/>
              </a:rPr>
              <a:t>L’utente</a:t>
            </a:r>
            <a:r>
              <a:rPr lang="en-US" sz="1600" dirty="0">
                <a:gradFill>
                  <a:gsLst>
                    <a:gs pos="2917">
                      <a:srgbClr val="353535"/>
                    </a:gs>
                    <a:gs pos="30000">
                      <a:srgbClr val="353535"/>
                    </a:gs>
                  </a:gsLst>
                  <a:lin ang="5400000" scaled="0"/>
                </a:gradFill>
                <a:latin typeface="Segoe UI"/>
              </a:rPr>
              <a:t> </a:t>
            </a:r>
            <a:r>
              <a:rPr lang="en-US" sz="1600" dirty="0" err="1">
                <a:gradFill>
                  <a:gsLst>
                    <a:gs pos="2917">
                      <a:srgbClr val="353535"/>
                    </a:gs>
                    <a:gs pos="30000">
                      <a:srgbClr val="353535"/>
                    </a:gs>
                  </a:gsLst>
                  <a:lin ang="5400000" scaled="0"/>
                </a:gradFill>
                <a:latin typeface="Segoe UI"/>
              </a:rPr>
              <a:t>avvia</a:t>
            </a:r>
            <a:r>
              <a:rPr lang="en-US" sz="1600" dirty="0">
                <a:gradFill>
                  <a:gsLst>
                    <a:gs pos="2917">
                      <a:srgbClr val="353535"/>
                    </a:gs>
                    <a:gs pos="30000">
                      <a:srgbClr val="353535"/>
                    </a:gs>
                  </a:gsLst>
                  <a:lin ang="5400000" scaled="0"/>
                </a:gradFill>
                <a:latin typeface="Segoe UI"/>
              </a:rPr>
              <a:t> </a:t>
            </a:r>
            <a:r>
              <a:rPr lang="en-US" sz="1600" dirty="0" err="1">
                <a:gradFill>
                  <a:gsLst>
                    <a:gs pos="2917">
                      <a:srgbClr val="353535"/>
                    </a:gs>
                    <a:gs pos="30000">
                      <a:srgbClr val="353535"/>
                    </a:gs>
                  </a:gsLst>
                  <a:lin ang="5400000" scaled="0"/>
                </a:gradFill>
                <a:latin typeface="Segoe UI"/>
              </a:rPr>
              <a:t>l’RD</a:t>
            </a:r>
            <a:r>
              <a:rPr lang="en-US" sz="1600" dirty="0">
                <a:gradFill>
                  <a:gsLst>
                    <a:gs pos="2917">
                      <a:srgbClr val="353535"/>
                    </a:gs>
                    <a:gs pos="30000">
                      <a:srgbClr val="353535"/>
                    </a:gs>
                  </a:gsLst>
                  <a:lin ang="5400000" scaled="0"/>
                </a:gradFill>
                <a:latin typeface="Segoe UI"/>
              </a:rPr>
              <a:t> client </a:t>
            </a:r>
            <a:r>
              <a:rPr lang="en-US" sz="1600" dirty="0" err="1">
                <a:gradFill>
                  <a:gsLst>
                    <a:gs pos="2917">
                      <a:srgbClr val="353535"/>
                    </a:gs>
                    <a:gs pos="30000">
                      <a:srgbClr val="353535"/>
                    </a:gs>
                  </a:gsLst>
                  <a:lin ang="5400000" scaled="0"/>
                </a:gradFill>
                <a:latin typeface="Segoe UI"/>
              </a:rPr>
              <a:t>che</a:t>
            </a:r>
            <a:r>
              <a:rPr lang="en-US" sz="1600" dirty="0">
                <a:gradFill>
                  <a:gsLst>
                    <a:gs pos="2917">
                      <a:srgbClr val="353535"/>
                    </a:gs>
                    <a:gs pos="30000">
                      <a:srgbClr val="353535"/>
                    </a:gs>
                  </a:gsLst>
                  <a:lin ang="5400000" scaled="0"/>
                </a:gradFill>
                <a:latin typeface="Segoe UI"/>
              </a:rPr>
              <a:t> </a:t>
            </a:r>
            <a:r>
              <a:rPr lang="en-US" sz="1600" dirty="0" err="1">
                <a:gradFill>
                  <a:gsLst>
                    <a:gs pos="2917">
                      <a:srgbClr val="353535"/>
                    </a:gs>
                    <a:gs pos="30000">
                      <a:srgbClr val="353535"/>
                    </a:gs>
                  </a:gsLst>
                  <a:lin ang="5400000" scaled="0"/>
                </a:gradFill>
                <a:latin typeface="Segoe UI"/>
              </a:rPr>
              <a:t>si</a:t>
            </a:r>
            <a:r>
              <a:rPr lang="en-US" sz="1600" dirty="0">
                <a:gradFill>
                  <a:gsLst>
                    <a:gs pos="2917">
                      <a:srgbClr val="353535"/>
                    </a:gs>
                    <a:gs pos="30000">
                      <a:srgbClr val="353535"/>
                    </a:gs>
                  </a:gsLst>
                  <a:lin ang="5400000" scaled="0"/>
                </a:gradFill>
                <a:latin typeface="Segoe UI"/>
              </a:rPr>
              <a:t> </a:t>
            </a:r>
            <a:r>
              <a:rPr lang="en-US" sz="1600" dirty="0" err="1">
                <a:gradFill>
                  <a:gsLst>
                    <a:gs pos="2917">
                      <a:srgbClr val="353535"/>
                    </a:gs>
                    <a:gs pos="30000">
                      <a:srgbClr val="353535"/>
                    </a:gs>
                  </a:gsLst>
                  <a:lin ang="5400000" scaled="0"/>
                </a:gradFill>
                <a:latin typeface="Segoe UI"/>
              </a:rPr>
              <a:t>connette</a:t>
            </a:r>
            <a:r>
              <a:rPr lang="en-US" sz="1600" dirty="0">
                <a:gradFill>
                  <a:gsLst>
                    <a:gs pos="2917">
                      <a:srgbClr val="353535"/>
                    </a:gs>
                    <a:gs pos="30000">
                      <a:srgbClr val="353535"/>
                    </a:gs>
                  </a:gsLst>
                  <a:lin ang="5400000" scaled="0"/>
                </a:gradFill>
                <a:latin typeface="Segoe UI"/>
              </a:rPr>
              <a:t> ad Azure AD, user signs in, and Azure AD returns token</a:t>
            </a:r>
          </a:p>
          <a:p>
            <a:pPr defTabSz="914367">
              <a:lnSpc>
                <a:spcPct val="90000"/>
              </a:lnSpc>
              <a:defRPr/>
            </a:pPr>
            <a:r>
              <a:rPr lang="en-US" sz="1600" dirty="0">
                <a:gradFill>
                  <a:gsLst>
                    <a:gs pos="2917">
                      <a:srgbClr val="353535"/>
                    </a:gs>
                    <a:gs pos="30000">
                      <a:srgbClr val="353535"/>
                    </a:gs>
                  </a:gsLst>
                  <a:lin ang="5400000" scaled="0"/>
                </a:gradFill>
                <a:latin typeface="Segoe UI"/>
              </a:rPr>
              <a:t>2. </a:t>
            </a:r>
            <a:r>
              <a:rPr lang="it-IT" sz="1600" dirty="0">
                <a:gradFill>
                  <a:gsLst>
                    <a:gs pos="2917">
                      <a:srgbClr val="353535"/>
                    </a:gs>
                    <a:gs pos="30000">
                      <a:srgbClr val="353535"/>
                    </a:gs>
                  </a:gsLst>
                  <a:lin ang="5400000" scaled="0"/>
                </a:gradFill>
                <a:latin typeface="Segoe UI"/>
              </a:rPr>
              <a:t>L’RD client presenta il </a:t>
            </a:r>
            <a:r>
              <a:rPr lang="it-IT" sz="1600" dirty="0" err="1">
                <a:gradFill>
                  <a:gsLst>
                    <a:gs pos="2917">
                      <a:srgbClr val="353535"/>
                    </a:gs>
                    <a:gs pos="30000">
                      <a:srgbClr val="353535"/>
                    </a:gs>
                  </a:gsLst>
                  <a:lin ang="5400000" scaled="0"/>
                </a:gradFill>
                <a:latin typeface="Segoe UI"/>
              </a:rPr>
              <a:t>token</a:t>
            </a:r>
            <a:r>
              <a:rPr lang="it-IT" sz="1600" dirty="0">
                <a:gradFill>
                  <a:gsLst>
                    <a:gs pos="2917">
                      <a:srgbClr val="353535"/>
                    </a:gs>
                    <a:gs pos="30000">
                      <a:srgbClr val="353535"/>
                    </a:gs>
                  </a:gsLst>
                  <a:lin ang="5400000" scaled="0"/>
                </a:gradFill>
                <a:latin typeface="Segoe UI"/>
              </a:rPr>
              <a:t> al Web Access, il Broker interroga il DB per determinare le risorse a cui l’utente è autorizzato</a:t>
            </a:r>
            <a:endParaRPr lang="en-US" sz="1600" dirty="0">
              <a:gradFill>
                <a:gsLst>
                  <a:gs pos="2917">
                    <a:srgbClr val="353535"/>
                  </a:gs>
                  <a:gs pos="30000">
                    <a:srgbClr val="353535"/>
                  </a:gs>
                </a:gsLst>
                <a:lin ang="5400000" scaled="0"/>
              </a:gradFill>
              <a:latin typeface="Segoe UI"/>
            </a:endParaRPr>
          </a:p>
          <a:p>
            <a:pPr defTabSz="914367">
              <a:lnSpc>
                <a:spcPct val="90000"/>
              </a:lnSpc>
              <a:defRPr/>
            </a:pPr>
            <a:r>
              <a:rPr lang="en-US" sz="1600" dirty="0">
                <a:gradFill>
                  <a:gsLst>
                    <a:gs pos="2917">
                      <a:srgbClr val="353535"/>
                    </a:gs>
                    <a:gs pos="30000">
                      <a:srgbClr val="353535"/>
                    </a:gs>
                  </a:gsLst>
                  <a:lin ang="5400000" scaled="0"/>
                </a:gradFill>
                <a:latin typeface="Segoe UI"/>
              </a:rPr>
              <a:t>3. </a:t>
            </a:r>
            <a:r>
              <a:rPr lang="en-US" sz="1600" dirty="0" err="1">
                <a:gradFill>
                  <a:gsLst>
                    <a:gs pos="2917">
                      <a:srgbClr val="353535"/>
                    </a:gs>
                    <a:gs pos="30000">
                      <a:srgbClr val="353535"/>
                    </a:gs>
                  </a:gsLst>
                  <a:lin ang="5400000" scaled="0"/>
                </a:gradFill>
                <a:latin typeface="Segoe UI"/>
              </a:rPr>
              <a:t>L’utente</a:t>
            </a:r>
            <a:r>
              <a:rPr lang="en-US" sz="1600" dirty="0">
                <a:gradFill>
                  <a:gsLst>
                    <a:gs pos="2917">
                      <a:srgbClr val="353535"/>
                    </a:gs>
                    <a:gs pos="30000">
                      <a:srgbClr val="353535"/>
                    </a:gs>
                  </a:gsLst>
                  <a:lin ang="5400000" scaled="0"/>
                </a:gradFill>
                <a:latin typeface="Segoe UI"/>
              </a:rPr>
              <a:t> </a:t>
            </a:r>
            <a:r>
              <a:rPr lang="en-US" sz="1600" dirty="0" err="1">
                <a:gradFill>
                  <a:gsLst>
                    <a:gs pos="2917">
                      <a:srgbClr val="353535"/>
                    </a:gs>
                    <a:gs pos="30000">
                      <a:srgbClr val="353535"/>
                    </a:gs>
                  </a:gsLst>
                  <a:lin ang="5400000" scaled="0"/>
                </a:gradFill>
                <a:latin typeface="Segoe UI"/>
              </a:rPr>
              <a:t>seleziona</a:t>
            </a:r>
            <a:r>
              <a:rPr lang="en-US" sz="1600" dirty="0">
                <a:gradFill>
                  <a:gsLst>
                    <a:gs pos="2917">
                      <a:srgbClr val="353535"/>
                    </a:gs>
                    <a:gs pos="30000">
                      <a:srgbClr val="353535"/>
                    </a:gs>
                  </a:gsLst>
                  <a:lin ang="5400000" scaled="0"/>
                </a:gradFill>
                <a:latin typeface="Segoe UI"/>
              </a:rPr>
              <a:t> la </a:t>
            </a:r>
            <a:r>
              <a:rPr lang="en-US" sz="1600" dirty="0" err="1">
                <a:gradFill>
                  <a:gsLst>
                    <a:gs pos="2917">
                      <a:srgbClr val="353535"/>
                    </a:gs>
                    <a:gs pos="30000">
                      <a:srgbClr val="353535"/>
                    </a:gs>
                  </a:gsLst>
                  <a:lin ang="5400000" scaled="0"/>
                </a:gradFill>
                <a:latin typeface="Segoe UI"/>
              </a:rPr>
              <a:t>risorsa</a:t>
            </a:r>
            <a:r>
              <a:rPr lang="en-US" sz="1600" dirty="0">
                <a:gradFill>
                  <a:gsLst>
                    <a:gs pos="2917">
                      <a:srgbClr val="353535"/>
                    </a:gs>
                    <a:gs pos="30000">
                      <a:srgbClr val="353535"/>
                    </a:gs>
                  </a:gsLst>
                  <a:lin ang="5400000" scaled="0"/>
                </a:gradFill>
                <a:latin typeface="Segoe UI"/>
              </a:rPr>
              <a:t> e </a:t>
            </a:r>
            <a:r>
              <a:rPr lang="en-US" sz="1600" dirty="0" err="1">
                <a:gradFill>
                  <a:gsLst>
                    <a:gs pos="2917">
                      <a:srgbClr val="353535"/>
                    </a:gs>
                    <a:gs pos="30000">
                      <a:srgbClr val="353535"/>
                    </a:gs>
                  </a:gsLst>
                  <a:lin ang="5400000" scaled="0"/>
                </a:gradFill>
                <a:latin typeface="Segoe UI"/>
              </a:rPr>
              <a:t>l’RD</a:t>
            </a:r>
            <a:r>
              <a:rPr lang="en-US" sz="1600" dirty="0">
                <a:gradFill>
                  <a:gsLst>
                    <a:gs pos="2917">
                      <a:srgbClr val="353535"/>
                    </a:gs>
                    <a:gs pos="30000">
                      <a:srgbClr val="353535"/>
                    </a:gs>
                  </a:gsLst>
                  <a:lin ang="5400000" scaled="0"/>
                </a:gradFill>
                <a:latin typeface="Segoe UI"/>
              </a:rPr>
              <a:t> client </a:t>
            </a:r>
            <a:r>
              <a:rPr lang="en-US" sz="1600" dirty="0" err="1">
                <a:gradFill>
                  <a:gsLst>
                    <a:gs pos="2917">
                      <a:srgbClr val="353535"/>
                    </a:gs>
                    <a:gs pos="30000">
                      <a:srgbClr val="353535"/>
                    </a:gs>
                  </a:gsLst>
                  <a:lin ang="5400000" scaled="0"/>
                </a:gradFill>
                <a:latin typeface="Segoe UI"/>
              </a:rPr>
              <a:t>si</a:t>
            </a:r>
            <a:r>
              <a:rPr lang="en-US" sz="1600" dirty="0">
                <a:gradFill>
                  <a:gsLst>
                    <a:gs pos="2917">
                      <a:srgbClr val="353535"/>
                    </a:gs>
                    <a:gs pos="30000">
                      <a:srgbClr val="353535"/>
                    </a:gs>
                  </a:gsLst>
                  <a:lin ang="5400000" scaled="0"/>
                </a:gradFill>
                <a:latin typeface="Segoe UI"/>
              </a:rPr>
              <a:t> </a:t>
            </a:r>
            <a:r>
              <a:rPr lang="en-US" sz="1600" dirty="0" err="1">
                <a:gradFill>
                  <a:gsLst>
                    <a:gs pos="2917">
                      <a:srgbClr val="353535"/>
                    </a:gs>
                    <a:gs pos="30000">
                      <a:srgbClr val="353535"/>
                    </a:gs>
                  </a:gsLst>
                  <a:lin ang="5400000" scaled="0"/>
                </a:gradFill>
                <a:latin typeface="Segoe UI"/>
              </a:rPr>
              <a:t>connette</a:t>
            </a:r>
            <a:r>
              <a:rPr lang="en-US" sz="1600" dirty="0">
                <a:gradFill>
                  <a:gsLst>
                    <a:gs pos="2917">
                      <a:srgbClr val="353535"/>
                    </a:gs>
                    <a:gs pos="30000">
                      <a:srgbClr val="353535"/>
                    </a:gs>
                  </a:gsLst>
                  <a:lin ang="5400000" scaled="0"/>
                </a:gradFill>
                <a:latin typeface="Segoe UI"/>
              </a:rPr>
              <a:t> al Gateway</a:t>
            </a:r>
          </a:p>
          <a:p>
            <a:pPr defTabSz="914367">
              <a:lnSpc>
                <a:spcPct val="90000"/>
              </a:lnSpc>
              <a:defRPr/>
            </a:pPr>
            <a:r>
              <a:rPr lang="en-US" sz="1600" dirty="0">
                <a:gradFill>
                  <a:gsLst>
                    <a:gs pos="2917">
                      <a:srgbClr val="353535"/>
                    </a:gs>
                    <a:gs pos="30000">
                      <a:srgbClr val="353535"/>
                    </a:gs>
                  </a:gsLst>
                  <a:lin ang="5400000" scaled="0"/>
                </a:gradFill>
                <a:latin typeface="Segoe UI"/>
              </a:rPr>
              <a:t>4. Il Broker orchestra la </a:t>
            </a:r>
            <a:r>
              <a:rPr lang="en-US" sz="1600" dirty="0" err="1">
                <a:gradFill>
                  <a:gsLst>
                    <a:gs pos="2917">
                      <a:srgbClr val="353535"/>
                    </a:gs>
                    <a:gs pos="30000">
                      <a:srgbClr val="353535"/>
                    </a:gs>
                  </a:gsLst>
                  <a:lin ang="5400000" scaled="0"/>
                </a:gradFill>
                <a:latin typeface="Segoe UI"/>
              </a:rPr>
              <a:t>connessione</a:t>
            </a:r>
            <a:r>
              <a:rPr lang="en-US" sz="1600" dirty="0">
                <a:gradFill>
                  <a:gsLst>
                    <a:gs pos="2917">
                      <a:srgbClr val="353535"/>
                    </a:gs>
                    <a:gs pos="30000">
                      <a:srgbClr val="353535"/>
                    </a:gs>
                  </a:gsLst>
                  <a:lin ang="5400000" scaled="0"/>
                </a:gradFill>
                <a:latin typeface="Segoe UI"/>
              </a:rPr>
              <a:t> </a:t>
            </a:r>
            <a:r>
              <a:rPr lang="en-US" sz="1600" dirty="0" err="1">
                <a:gradFill>
                  <a:gsLst>
                    <a:gs pos="2917">
                      <a:srgbClr val="353535"/>
                    </a:gs>
                    <a:gs pos="30000">
                      <a:srgbClr val="353535"/>
                    </a:gs>
                  </a:gsLst>
                  <a:lin ang="5400000" scaled="0"/>
                </a:gradFill>
                <a:latin typeface="Segoe UI"/>
              </a:rPr>
              <a:t>dall’host</a:t>
            </a:r>
            <a:r>
              <a:rPr lang="en-US" sz="1600" dirty="0">
                <a:gradFill>
                  <a:gsLst>
                    <a:gs pos="2917">
                      <a:srgbClr val="353535"/>
                    </a:gs>
                    <a:gs pos="30000">
                      <a:srgbClr val="353535"/>
                    </a:gs>
                  </a:gsLst>
                  <a:lin ang="5400000" scaled="0"/>
                </a:gradFill>
                <a:latin typeface="Segoe UI"/>
              </a:rPr>
              <a:t> agent al Gateway</a:t>
            </a:r>
          </a:p>
        </p:txBody>
      </p:sp>
      <p:sp>
        <p:nvSpPr>
          <p:cNvPr id="4" name="Rectangle 113">
            <a:extLst>
              <a:ext uri="{FF2B5EF4-FFF2-40B4-BE49-F238E27FC236}">
                <a16:creationId xmlns:a16="http://schemas.microsoft.com/office/drawing/2014/main" id="{7FECEA5C-CE05-4929-A4A4-6521F7670B14}"/>
              </a:ext>
            </a:extLst>
          </p:cNvPr>
          <p:cNvSpPr/>
          <p:nvPr/>
        </p:nvSpPr>
        <p:spPr bwMode="auto">
          <a:xfrm>
            <a:off x="3069329" y="2766793"/>
            <a:ext cx="3910278" cy="3738194"/>
          </a:xfrm>
          <a:prstGeom prst="rect">
            <a:avLst/>
          </a:prstGeom>
          <a:solidFill>
            <a:srgbClr val="0078D4">
              <a:lumMod val="20000"/>
              <a:lumOff val="80000"/>
            </a:srgbClr>
          </a:solidFill>
          <a:ln w="10795" cap="flat" cmpd="sng" algn="ctr">
            <a:noFill/>
            <a:prstDash val="solid"/>
            <a:headEnd type="none" w="med" len="med"/>
            <a:tailEnd type="none" w="med" len="med"/>
          </a:ln>
          <a:effectLst/>
        </p:spPr>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services</a:t>
            </a:r>
          </a:p>
        </p:txBody>
      </p:sp>
      <p:sp>
        <p:nvSpPr>
          <p:cNvPr id="5" name="Rectangle 117">
            <a:extLst>
              <a:ext uri="{FF2B5EF4-FFF2-40B4-BE49-F238E27FC236}">
                <a16:creationId xmlns:a16="http://schemas.microsoft.com/office/drawing/2014/main" id="{EE1022A6-8B97-4B3F-937F-0EDD6E3F11BA}"/>
              </a:ext>
            </a:extLst>
          </p:cNvPr>
          <p:cNvSpPr/>
          <p:nvPr/>
        </p:nvSpPr>
        <p:spPr bwMode="auto">
          <a:xfrm>
            <a:off x="3226471" y="3631371"/>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err="1">
              <a:solidFill>
                <a:srgbClr val="505050"/>
              </a:solidFill>
              <a:latin typeface="Segoe Pro Semibold" panose="020B0702040504020203" pitchFamily="34" charset="0"/>
              <a:cs typeface="Segoe UI Light"/>
            </a:endParaRPr>
          </a:p>
        </p:txBody>
      </p:sp>
      <p:grpSp>
        <p:nvGrpSpPr>
          <p:cNvPr id="6" name="Group 118">
            <a:extLst>
              <a:ext uri="{FF2B5EF4-FFF2-40B4-BE49-F238E27FC236}">
                <a16:creationId xmlns:a16="http://schemas.microsoft.com/office/drawing/2014/main" id="{8574A89F-8F37-4CFC-940D-C68D14750385}"/>
              </a:ext>
            </a:extLst>
          </p:cNvPr>
          <p:cNvGrpSpPr/>
          <p:nvPr/>
        </p:nvGrpSpPr>
        <p:grpSpPr>
          <a:xfrm>
            <a:off x="2842651" y="2766793"/>
            <a:ext cx="187578" cy="3738194"/>
            <a:chOff x="2849277" y="1648178"/>
            <a:chExt cx="187578" cy="3738194"/>
          </a:xfrm>
        </p:grpSpPr>
        <p:cxnSp>
          <p:nvCxnSpPr>
            <p:cNvPr id="7" name="Straight Connector 119">
              <a:extLst>
                <a:ext uri="{FF2B5EF4-FFF2-40B4-BE49-F238E27FC236}">
                  <a16:creationId xmlns:a16="http://schemas.microsoft.com/office/drawing/2014/main" id="{E7EF44D2-02B0-4B74-888E-3FDA4339DCD5}"/>
                </a:ext>
              </a:extLst>
            </p:cNvPr>
            <p:cNvCxnSpPr>
              <a:cxnSpLocks/>
            </p:cNvCxnSpPr>
            <p:nvPr/>
          </p:nvCxnSpPr>
          <p:spPr>
            <a:xfrm flipV="1">
              <a:off x="2935888" y="1648178"/>
              <a:ext cx="14357" cy="3738194"/>
            </a:xfrm>
            <a:prstGeom prst="line">
              <a:avLst/>
            </a:prstGeom>
            <a:noFill/>
            <a:ln w="38100" cap="flat" cmpd="sng" algn="ctr">
              <a:solidFill>
                <a:srgbClr val="A5A5A5"/>
              </a:solidFill>
              <a:prstDash val="sysDot"/>
              <a:headEnd type="none" w="med" len="med"/>
              <a:tailEnd type="none" w="med" len="med"/>
            </a:ln>
            <a:effectLst/>
          </p:spPr>
        </p:cxnSp>
        <p:sp>
          <p:nvSpPr>
            <p:cNvPr id="8" name="Rectangle 124">
              <a:extLst>
                <a:ext uri="{FF2B5EF4-FFF2-40B4-BE49-F238E27FC236}">
                  <a16:creationId xmlns:a16="http://schemas.microsoft.com/office/drawing/2014/main" id="{E4B71587-FD5E-473E-BCE8-FAA820B67282}"/>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rPr>
                <a:t>FIREWALL</a:t>
              </a:r>
              <a:endParaRPr kumimoji="0" lang="en-US" sz="1100" b="0" i="0" u="none" strike="noStrike" kern="0" cap="none" spc="0" normalizeH="0" baseline="0" noProof="0" dirty="0">
                <a:ln>
                  <a:noFill/>
                </a:ln>
                <a:solidFill>
                  <a:srgbClr val="1A1A1A"/>
                </a:solidFill>
                <a:effectLst/>
                <a:uLnTx/>
                <a:uFillTx/>
                <a:latin typeface="Segoe UI"/>
              </a:endParaRPr>
            </a:p>
          </p:txBody>
        </p:sp>
      </p:grpSp>
      <p:grpSp>
        <p:nvGrpSpPr>
          <p:cNvPr id="9" name="Group 132">
            <a:extLst>
              <a:ext uri="{FF2B5EF4-FFF2-40B4-BE49-F238E27FC236}">
                <a16:creationId xmlns:a16="http://schemas.microsoft.com/office/drawing/2014/main" id="{C3DF76D6-62F6-48BD-A252-561556B7A386}"/>
              </a:ext>
            </a:extLst>
          </p:cNvPr>
          <p:cNvGrpSpPr/>
          <p:nvPr/>
        </p:nvGrpSpPr>
        <p:grpSpPr>
          <a:xfrm>
            <a:off x="7031994" y="2862624"/>
            <a:ext cx="204587" cy="3642364"/>
            <a:chOff x="2849277" y="128295"/>
            <a:chExt cx="187578" cy="5258077"/>
          </a:xfrm>
        </p:grpSpPr>
        <p:cxnSp>
          <p:nvCxnSpPr>
            <p:cNvPr id="10" name="Straight Connector 146">
              <a:extLst>
                <a:ext uri="{FF2B5EF4-FFF2-40B4-BE49-F238E27FC236}">
                  <a16:creationId xmlns:a16="http://schemas.microsoft.com/office/drawing/2014/main" id="{53A1AFCD-AC3B-4A44-9D43-EB55F9D4CFC9}"/>
                </a:ext>
              </a:extLst>
            </p:cNvPr>
            <p:cNvCxnSpPr>
              <a:cxnSpLocks/>
            </p:cNvCxnSpPr>
            <p:nvPr/>
          </p:nvCxnSpPr>
          <p:spPr>
            <a:xfrm flipV="1">
              <a:off x="2935888" y="128295"/>
              <a:ext cx="20194" cy="5258077"/>
            </a:xfrm>
            <a:prstGeom prst="line">
              <a:avLst/>
            </a:prstGeom>
            <a:noFill/>
            <a:ln w="38100" cap="flat" cmpd="sng" algn="ctr">
              <a:solidFill>
                <a:srgbClr val="A5A5A5"/>
              </a:solidFill>
              <a:prstDash val="sysDot"/>
              <a:headEnd type="none" w="med" len="med"/>
              <a:tailEnd type="none" w="med" len="med"/>
            </a:ln>
            <a:effectLst/>
          </p:spPr>
        </p:cxnSp>
        <p:sp>
          <p:nvSpPr>
            <p:cNvPr id="11" name="Rectangle 147">
              <a:extLst>
                <a:ext uri="{FF2B5EF4-FFF2-40B4-BE49-F238E27FC236}">
                  <a16:creationId xmlns:a16="http://schemas.microsoft.com/office/drawing/2014/main" id="{5B3F4E72-E3F2-46BE-87BD-0741C81B3755}"/>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rPr>
                <a:t>FIREWALL</a:t>
              </a:r>
              <a:endParaRPr kumimoji="0" lang="en-US" sz="1100" b="0" i="0" u="none" strike="noStrike" kern="0" cap="none" spc="0" normalizeH="0" baseline="0" noProof="0" dirty="0">
                <a:ln>
                  <a:noFill/>
                </a:ln>
                <a:solidFill>
                  <a:srgbClr val="1A1A1A"/>
                </a:solidFill>
                <a:effectLst/>
                <a:uLnTx/>
                <a:uFillTx/>
                <a:latin typeface="Segoe UI"/>
              </a:endParaRPr>
            </a:p>
          </p:txBody>
        </p:sp>
      </p:grpSp>
      <p:sp>
        <p:nvSpPr>
          <p:cNvPr id="12" name="Rectangle 148">
            <a:extLst>
              <a:ext uri="{FF2B5EF4-FFF2-40B4-BE49-F238E27FC236}">
                <a16:creationId xmlns:a16="http://schemas.microsoft.com/office/drawing/2014/main" id="{C4CAA4FB-02BC-47B9-B3A0-3FDA4AC8A41F}"/>
              </a:ext>
            </a:extLst>
          </p:cNvPr>
          <p:cNvSpPr/>
          <p:nvPr/>
        </p:nvSpPr>
        <p:spPr bwMode="auto">
          <a:xfrm>
            <a:off x="7248938" y="2780580"/>
            <a:ext cx="4357445" cy="3691795"/>
          </a:xfrm>
          <a:prstGeom prst="rect">
            <a:avLst/>
          </a:prstGeom>
          <a:solidFill>
            <a:srgbClr val="0078D4">
              <a:lumMod val="20000"/>
              <a:lumOff val="80000"/>
            </a:srgbClr>
          </a:solidFill>
          <a:ln w="10795" cap="flat" cmpd="sng" algn="ctr">
            <a:noFill/>
            <a:prstDash val="solid"/>
            <a:headEnd type="none" w="med" len="med"/>
            <a:tailEnd type="none" w="med" len="med"/>
          </a:ln>
          <a:effectLst/>
        </p:spPr>
        <p:txBody>
          <a:bodyPr vert="horz" wrap="square" lIns="182880" tIns="182880" rIns="182880" bIns="46637" numCol="1" rtlCol="0" anchor="t" anchorCtr="0" compatLnSpc="1">
            <a:prstTxWarp prst="textNoShape">
              <a:avLst/>
            </a:prstTxWarp>
          </a:bodyPr>
          <a:lstStyle/>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3" name="Rectangle 149">
            <a:extLst>
              <a:ext uri="{FF2B5EF4-FFF2-40B4-BE49-F238E27FC236}">
                <a16:creationId xmlns:a16="http://schemas.microsoft.com/office/drawing/2014/main" id="{DD50FD65-E3A5-4795-841C-25560EF1BFEA}"/>
              </a:ext>
            </a:extLst>
          </p:cNvPr>
          <p:cNvSpPr/>
          <p:nvPr/>
        </p:nvSpPr>
        <p:spPr bwMode="auto">
          <a:xfrm>
            <a:off x="588263" y="2766794"/>
            <a:ext cx="2236418" cy="3738194"/>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4" name="Group 150">
            <a:extLst>
              <a:ext uri="{FF2B5EF4-FFF2-40B4-BE49-F238E27FC236}">
                <a16:creationId xmlns:a16="http://schemas.microsoft.com/office/drawing/2014/main" id="{4ADAA904-363A-4783-AC29-5A8770CE0E08}"/>
              </a:ext>
            </a:extLst>
          </p:cNvPr>
          <p:cNvGrpSpPr/>
          <p:nvPr/>
        </p:nvGrpSpPr>
        <p:grpSpPr>
          <a:xfrm>
            <a:off x="4994175" y="3942003"/>
            <a:ext cx="1703068" cy="587682"/>
            <a:chOff x="4908037" y="3834996"/>
            <a:chExt cx="1703068" cy="587682"/>
          </a:xfrm>
        </p:grpSpPr>
        <p:sp>
          <p:nvSpPr>
            <p:cNvPr id="15" name="Rectangle: Rounded Corners 151">
              <a:extLst>
                <a:ext uri="{FF2B5EF4-FFF2-40B4-BE49-F238E27FC236}">
                  <a16:creationId xmlns:a16="http://schemas.microsoft.com/office/drawing/2014/main" id="{2291F653-0B2C-44C5-9FC3-A00381ADDDE0}"/>
                </a:ext>
              </a:extLst>
            </p:cNvPr>
            <p:cNvSpPr/>
            <p:nvPr/>
          </p:nvSpPr>
          <p:spPr bwMode="auto">
            <a:xfrm>
              <a:off x="4908037" y="3834996"/>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16" name="Rectangle: Rounded Corners 152">
              <a:extLst>
                <a:ext uri="{FF2B5EF4-FFF2-40B4-BE49-F238E27FC236}">
                  <a16:creationId xmlns:a16="http://schemas.microsoft.com/office/drawing/2014/main" id="{FD3C36BD-7014-4919-BB23-3B76458C42D4}"/>
                </a:ext>
              </a:extLst>
            </p:cNvPr>
            <p:cNvSpPr/>
            <p:nvPr/>
          </p:nvSpPr>
          <p:spPr bwMode="auto">
            <a:xfrm>
              <a:off x="4943996" y="3879453"/>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17" name="Rectangle: Rounded Corners 153">
              <a:extLst>
                <a:ext uri="{FF2B5EF4-FFF2-40B4-BE49-F238E27FC236}">
                  <a16:creationId xmlns:a16="http://schemas.microsoft.com/office/drawing/2014/main" id="{D38A0313-07C1-40D7-903F-65939963A0B8}"/>
                </a:ext>
              </a:extLst>
            </p:cNvPr>
            <p:cNvSpPr/>
            <p:nvPr/>
          </p:nvSpPr>
          <p:spPr bwMode="auto">
            <a:xfrm>
              <a:off x="4979955" y="3923910"/>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Diagnostics</a:t>
              </a:r>
            </a:p>
          </p:txBody>
        </p:sp>
        <p:sp>
          <p:nvSpPr>
            <p:cNvPr id="18" name="algorithm" title="Icon of a heartbeat">
              <a:extLst>
                <a:ext uri="{FF2B5EF4-FFF2-40B4-BE49-F238E27FC236}">
                  <a16:creationId xmlns:a16="http://schemas.microsoft.com/office/drawing/2014/main" id="{4A1BD44C-706C-4BBA-9142-35280709A80D}"/>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505050"/>
                </a:solidFill>
                <a:effectLst/>
                <a:uLnTx/>
                <a:uFillTx/>
                <a:latin typeface="Segoe UI"/>
              </a:endParaRPr>
            </a:p>
          </p:txBody>
        </p:sp>
      </p:grpSp>
      <p:grpSp>
        <p:nvGrpSpPr>
          <p:cNvPr id="19" name="Group 155">
            <a:extLst>
              <a:ext uri="{FF2B5EF4-FFF2-40B4-BE49-F238E27FC236}">
                <a16:creationId xmlns:a16="http://schemas.microsoft.com/office/drawing/2014/main" id="{A3091153-0E81-4F01-8D3A-802599E3A563}"/>
              </a:ext>
            </a:extLst>
          </p:cNvPr>
          <p:cNvGrpSpPr/>
          <p:nvPr/>
        </p:nvGrpSpPr>
        <p:grpSpPr>
          <a:xfrm>
            <a:off x="4994175" y="4806968"/>
            <a:ext cx="1703068" cy="587682"/>
            <a:chOff x="4908037" y="4699961"/>
            <a:chExt cx="1703068" cy="587682"/>
          </a:xfrm>
        </p:grpSpPr>
        <p:sp>
          <p:nvSpPr>
            <p:cNvPr id="20" name="Rectangle: Rounded Corners 156">
              <a:extLst>
                <a:ext uri="{FF2B5EF4-FFF2-40B4-BE49-F238E27FC236}">
                  <a16:creationId xmlns:a16="http://schemas.microsoft.com/office/drawing/2014/main" id="{4B6229BA-0EAF-4238-97BF-051C3E3D7660}"/>
                </a:ext>
              </a:extLst>
            </p:cNvPr>
            <p:cNvSpPr/>
            <p:nvPr/>
          </p:nvSpPr>
          <p:spPr bwMode="auto">
            <a:xfrm>
              <a:off x="4908037" y="4699961"/>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1" name="Rectangle: Rounded Corners 157">
              <a:extLst>
                <a:ext uri="{FF2B5EF4-FFF2-40B4-BE49-F238E27FC236}">
                  <a16:creationId xmlns:a16="http://schemas.microsoft.com/office/drawing/2014/main" id="{DF45FC96-95F2-4DB1-AAC5-9191CBEAEADC}"/>
                </a:ext>
              </a:extLst>
            </p:cNvPr>
            <p:cNvSpPr/>
            <p:nvPr/>
          </p:nvSpPr>
          <p:spPr bwMode="auto">
            <a:xfrm>
              <a:off x="4943996" y="47444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22" name="Rectangle: Rounded Corners 158">
              <a:extLst>
                <a:ext uri="{FF2B5EF4-FFF2-40B4-BE49-F238E27FC236}">
                  <a16:creationId xmlns:a16="http://schemas.microsoft.com/office/drawing/2014/main" id="{915DDBA4-11C1-4602-901B-B925749EDD27}"/>
                </a:ext>
              </a:extLst>
            </p:cNvPr>
            <p:cNvSpPr/>
            <p:nvPr/>
          </p:nvSpPr>
          <p:spPr bwMode="auto">
            <a:xfrm>
              <a:off x="4979955" y="4788875"/>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Broker</a:t>
              </a:r>
            </a:p>
          </p:txBody>
        </p:sp>
        <p:cxnSp>
          <p:nvCxnSpPr>
            <p:cNvPr id="23" name="Straight Connector 159">
              <a:extLst>
                <a:ext uri="{FF2B5EF4-FFF2-40B4-BE49-F238E27FC236}">
                  <a16:creationId xmlns:a16="http://schemas.microsoft.com/office/drawing/2014/main" id="{FB3B4E09-5340-409E-8152-B563D61F2ED6}"/>
                </a:ext>
              </a:extLst>
            </p:cNvPr>
            <p:cNvCxnSpPr>
              <a:cxnSpLocks/>
            </p:cNvCxnSpPr>
            <p:nvPr/>
          </p:nvCxnSpPr>
          <p:spPr>
            <a:xfrm>
              <a:off x="6171692" y="5021999"/>
              <a:ext cx="283604" cy="0"/>
            </a:xfrm>
            <a:prstGeom prst="line">
              <a:avLst/>
            </a:prstGeom>
            <a:noFill/>
            <a:ln w="12700" cap="flat" cmpd="sng" algn="ctr">
              <a:solidFill>
                <a:srgbClr val="FFFFFF"/>
              </a:solidFill>
              <a:prstDash val="solid"/>
              <a:headEnd type="oval" w="sm" len="sm"/>
              <a:tailEnd type="arrow" w="sm" len="sm"/>
            </a:ln>
            <a:effectLst/>
          </p:spPr>
        </p:cxnSp>
        <p:cxnSp>
          <p:nvCxnSpPr>
            <p:cNvPr id="24" name="Straight Connector 160">
              <a:extLst>
                <a:ext uri="{FF2B5EF4-FFF2-40B4-BE49-F238E27FC236}">
                  <a16:creationId xmlns:a16="http://schemas.microsoft.com/office/drawing/2014/main" id="{4454D28E-FFB8-4505-BAAD-E35F7FA3747D}"/>
                </a:ext>
              </a:extLst>
            </p:cNvPr>
            <p:cNvCxnSpPr>
              <a:cxnSpLocks/>
            </p:cNvCxnSpPr>
            <p:nvPr/>
          </p:nvCxnSpPr>
          <p:spPr>
            <a:xfrm flipV="1">
              <a:off x="6237818" y="4870627"/>
              <a:ext cx="113442" cy="147818"/>
            </a:xfrm>
            <a:prstGeom prst="line">
              <a:avLst/>
            </a:prstGeom>
            <a:noFill/>
            <a:ln w="12700" cap="flat" cmpd="sng" algn="ctr">
              <a:solidFill>
                <a:srgbClr val="FFFFFF"/>
              </a:solidFill>
              <a:prstDash val="solid"/>
              <a:headEnd type="none" w="sm" len="sm"/>
              <a:tailEnd type="arrow" w="sm" len="sm"/>
            </a:ln>
            <a:effectLst/>
          </p:spPr>
        </p:cxnSp>
        <p:cxnSp>
          <p:nvCxnSpPr>
            <p:cNvPr id="25" name="Straight Connector 161">
              <a:extLst>
                <a:ext uri="{FF2B5EF4-FFF2-40B4-BE49-F238E27FC236}">
                  <a16:creationId xmlns:a16="http://schemas.microsoft.com/office/drawing/2014/main" id="{FDE5B1E9-B227-40A1-B937-BDA27A77EAC5}"/>
                </a:ext>
              </a:extLst>
            </p:cNvPr>
            <p:cNvCxnSpPr>
              <a:cxnSpLocks/>
            </p:cNvCxnSpPr>
            <p:nvPr/>
          </p:nvCxnSpPr>
          <p:spPr>
            <a:xfrm>
              <a:off x="6239170" y="5025554"/>
              <a:ext cx="113442" cy="147818"/>
            </a:xfrm>
            <a:prstGeom prst="line">
              <a:avLst/>
            </a:prstGeom>
            <a:noFill/>
            <a:ln w="12700" cap="flat" cmpd="sng" algn="ctr">
              <a:solidFill>
                <a:srgbClr val="FFFFFF"/>
              </a:solidFill>
              <a:prstDash val="solid"/>
              <a:headEnd type="none" w="sm" len="sm"/>
              <a:tailEnd type="arrow" w="sm" len="sm"/>
            </a:ln>
            <a:effectLst/>
          </p:spPr>
        </p:cxnSp>
      </p:grpSp>
      <p:sp>
        <p:nvSpPr>
          <p:cNvPr id="26" name="Rectangle 162">
            <a:extLst>
              <a:ext uri="{FF2B5EF4-FFF2-40B4-BE49-F238E27FC236}">
                <a16:creationId xmlns:a16="http://schemas.microsoft.com/office/drawing/2014/main" id="{80FB7862-8E9B-4A5B-921E-46C4755A2BCE}"/>
              </a:ext>
            </a:extLst>
          </p:cNvPr>
          <p:cNvSpPr/>
          <p:nvPr/>
        </p:nvSpPr>
        <p:spPr bwMode="auto">
          <a:xfrm>
            <a:off x="7518174" y="3631371"/>
            <a:ext cx="3944798" cy="2020965"/>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grpSp>
        <p:nvGrpSpPr>
          <p:cNvPr id="27" name="Group 164">
            <a:extLst>
              <a:ext uri="{FF2B5EF4-FFF2-40B4-BE49-F238E27FC236}">
                <a16:creationId xmlns:a16="http://schemas.microsoft.com/office/drawing/2014/main" id="{FBF8BCE1-6A46-451C-BF29-A4473194F649}"/>
              </a:ext>
            </a:extLst>
          </p:cNvPr>
          <p:cNvGrpSpPr/>
          <p:nvPr/>
        </p:nvGrpSpPr>
        <p:grpSpPr>
          <a:xfrm>
            <a:off x="7334706" y="3395336"/>
            <a:ext cx="378819" cy="378819"/>
            <a:chOff x="5564119" y="2081144"/>
            <a:chExt cx="501718" cy="501718"/>
          </a:xfrm>
        </p:grpSpPr>
        <p:sp>
          <p:nvSpPr>
            <p:cNvPr id="28" name="Diamond 165">
              <a:extLst>
                <a:ext uri="{FF2B5EF4-FFF2-40B4-BE49-F238E27FC236}">
                  <a16:creationId xmlns:a16="http://schemas.microsoft.com/office/drawing/2014/main" id="{BC5960ED-5A92-466A-B91F-69E75F4590BC}"/>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9" name="Graphic 168">
              <a:extLst>
                <a:ext uri="{FF2B5EF4-FFF2-40B4-BE49-F238E27FC236}">
                  <a16:creationId xmlns:a16="http://schemas.microsoft.com/office/drawing/2014/main" id="{FC3E54ED-4DC1-4F4A-8972-B31FB59DCB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64119" y="2081144"/>
              <a:ext cx="501718" cy="501718"/>
            </a:xfrm>
            <a:prstGeom prst="rect">
              <a:avLst/>
            </a:prstGeom>
          </p:spPr>
        </p:pic>
      </p:grpSp>
      <p:grpSp>
        <p:nvGrpSpPr>
          <p:cNvPr id="30" name="Group 170">
            <a:extLst>
              <a:ext uri="{FF2B5EF4-FFF2-40B4-BE49-F238E27FC236}">
                <a16:creationId xmlns:a16="http://schemas.microsoft.com/office/drawing/2014/main" id="{52852D12-3084-4E40-A58C-E5B2179FC3B2}"/>
              </a:ext>
            </a:extLst>
          </p:cNvPr>
          <p:cNvGrpSpPr/>
          <p:nvPr/>
        </p:nvGrpSpPr>
        <p:grpSpPr>
          <a:xfrm>
            <a:off x="7787505" y="3989843"/>
            <a:ext cx="3406136" cy="587682"/>
            <a:chOff x="3519131" y="2542018"/>
            <a:chExt cx="3406136" cy="587682"/>
          </a:xfrm>
        </p:grpSpPr>
        <p:grpSp>
          <p:nvGrpSpPr>
            <p:cNvPr id="31" name="Group 184">
              <a:extLst>
                <a:ext uri="{FF2B5EF4-FFF2-40B4-BE49-F238E27FC236}">
                  <a16:creationId xmlns:a16="http://schemas.microsoft.com/office/drawing/2014/main" id="{9E2492D1-D37A-4140-AFBC-7226AE400D53}"/>
                </a:ext>
              </a:extLst>
            </p:cNvPr>
            <p:cNvGrpSpPr/>
            <p:nvPr/>
          </p:nvGrpSpPr>
          <p:grpSpPr>
            <a:xfrm>
              <a:off x="3519131" y="2542018"/>
              <a:ext cx="3334218" cy="498768"/>
              <a:chOff x="7837970" y="2542018"/>
              <a:chExt cx="3334218" cy="498768"/>
            </a:xfrm>
          </p:grpSpPr>
          <p:sp>
            <p:nvSpPr>
              <p:cNvPr id="38" name="Rectangle: Rounded Corners 197">
                <a:extLst>
                  <a:ext uri="{FF2B5EF4-FFF2-40B4-BE49-F238E27FC236}">
                    <a16:creationId xmlns:a16="http://schemas.microsoft.com/office/drawing/2014/main" id="{1EB2D667-7790-4872-89E6-4ED84EE70DE3}"/>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39" name="Rectangle: Rounded Corners 198">
                <a:extLst>
                  <a:ext uri="{FF2B5EF4-FFF2-40B4-BE49-F238E27FC236}">
                    <a16:creationId xmlns:a16="http://schemas.microsoft.com/office/drawing/2014/main" id="{7F3A3AB7-9F52-4778-871A-5160A0F7EB8C}"/>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32" name="Group 186">
              <a:extLst>
                <a:ext uri="{FF2B5EF4-FFF2-40B4-BE49-F238E27FC236}">
                  <a16:creationId xmlns:a16="http://schemas.microsoft.com/office/drawing/2014/main" id="{9FC4A5DF-9DE1-468F-8AC5-7F9F78C91408}"/>
                </a:ext>
              </a:extLst>
            </p:cNvPr>
            <p:cNvGrpSpPr/>
            <p:nvPr/>
          </p:nvGrpSpPr>
          <p:grpSpPr>
            <a:xfrm>
              <a:off x="3555090" y="2586475"/>
              <a:ext cx="3334218" cy="498768"/>
              <a:chOff x="7837970" y="2542018"/>
              <a:chExt cx="3334218" cy="498768"/>
            </a:xfrm>
          </p:grpSpPr>
          <p:sp>
            <p:nvSpPr>
              <p:cNvPr id="36" name="Rectangle: Rounded Corners 195">
                <a:extLst>
                  <a:ext uri="{FF2B5EF4-FFF2-40B4-BE49-F238E27FC236}">
                    <a16:creationId xmlns:a16="http://schemas.microsoft.com/office/drawing/2014/main" id="{D21EC305-A61E-4A1C-B259-3BF6DA702D7A}"/>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37" name="Rectangle: Rounded Corners 196">
                <a:extLst>
                  <a:ext uri="{FF2B5EF4-FFF2-40B4-BE49-F238E27FC236}">
                    <a16:creationId xmlns:a16="http://schemas.microsoft.com/office/drawing/2014/main" id="{539F212C-6893-476D-B41A-706BA64CCDD6}"/>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33" name="Group 192">
              <a:extLst>
                <a:ext uri="{FF2B5EF4-FFF2-40B4-BE49-F238E27FC236}">
                  <a16:creationId xmlns:a16="http://schemas.microsoft.com/office/drawing/2014/main" id="{43291D26-7D0B-4D09-BED8-7A897A214E2B}"/>
                </a:ext>
              </a:extLst>
            </p:cNvPr>
            <p:cNvGrpSpPr/>
            <p:nvPr/>
          </p:nvGrpSpPr>
          <p:grpSpPr>
            <a:xfrm>
              <a:off x="3591049" y="2630932"/>
              <a:ext cx="3334218" cy="498768"/>
              <a:chOff x="7837970" y="2542018"/>
              <a:chExt cx="3334218" cy="498768"/>
            </a:xfrm>
          </p:grpSpPr>
          <p:sp>
            <p:nvSpPr>
              <p:cNvPr id="34" name="Rectangle: Rounded Corners 193">
                <a:extLst>
                  <a:ext uri="{FF2B5EF4-FFF2-40B4-BE49-F238E27FC236}">
                    <a16:creationId xmlns:a16="http://schemas.microsoft.com/office/drawing/2014/main" id="{A7CAC7FF-088B-4EE3-BED3-8593611027E7}"/>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Desktops</a:t>
                </a:r>
              </a:p>
            </p:txBody>
          </p:sp>
          <p:sp>
            <p:nvSpPr>
              <p:cNvPr id="35" name="Rectangle: Rounded Corners 194">
                <a:extLst>
                  <a:ext uri="{FF2B5EF4-FFF2-40B4-BE49-F238E27FC236}">
                    <a16:creationId xmlns:a16="http://schemas.microsoft.com/office/drawing/2014/main" id="{2218C9BA-6685-4D55-A3C5-B2D642628EC6}"/>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Apps</a:t>
                </a:r>
              </a:p>
            </p:txBody>
          </p:sp>
        </p:grpSp>
      </p:grpSp>
      <p:sp>
        <p:nvSpPr>
          <p:cNvPr id="40" name="desktop" title="a desktop PC">
            <a:extLst>
              <a:ext uri="{FF2B5EF4-FFF2-40B4-BE49-F238E27FC236}">
                <a16:creationId xmlns:a16="http://schemas.microsoft.com/office/drawing/2014/main" id="{D4BDB218-B9D1-4686-BC7D-9DD5CE3EA964}"/>
              </a:ext>
            </a:extLst>
          </p:cNvPr>
          <p:cNvSpPr>
            <a:spLocks noChangeAspect="1" noEditPoints="1"/>
          </p:cNvSpPr>
          <p:nvPr/>
        </p:nvSpPr>
        <p:spPr bwMode="auto">
          <a:xfrm>
            <a:off x="8930300" y="4178128"/>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dirty="0">
              <a:ln>
                <a:noFill/>
              </a:ln>
              <a:gradFill>
                <a:gsLst>
                  <a:gs pos="0">
                    <a:srgbClr val="505050"/>
                  </a:gs>
                  <a:gs pos="100000">
                    <a:srgbClr val="505050"/>
                  </a:gs>
                </a:gsLst>
              </a:gradFill>
              <a:effectLst/>
              <a:uLnTx/>
              <a:uFillTx/>
              <a:latin typeface="Segoe UI"/>
            </a:endParaRPr>
          </a:p>
        </p:txBody>
      </p:sp>
      <p:sp>
        <p:nvSpPr>
          <p:cNvPr id="41" name="GenericApp_EB3B" title="Icon of an app window">
            <a:extLst>
              <a:ext uri="{FF2B5EF4-FFF2-40B4-BE49-F238E27FC236}">
                <a16:creationId xmlns:a16="http://schemas.microsoft.com/office/drawing/2014/main" id="{30C6FE9D-2227-4571-A9C7-96CE9F349D70}"/>
              </a:ext>
            </a:extLst>
          </p:cNvPr>
          <p:cNvSpPr>
            <a:spLocks noChangeAspect="1" noEditPoints="1"/>
          </p:cNvSpPr>
          <p:nvPr/>
        </p:nvSpPr>
        <p:spPr bwMode="auto">
          <a:xfrm>
            <a:off x="10561450" y="4187929"/>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505050"/>
              </a:solidFill>
              <a:effectLst/>
              <a:uLnTx/>
              <a:uFillTx/>
              <a:latin typeface="Segoe UI"/>
            </a:endParaRPr>
          </a:p>
        </p:txBody>
      </p:sp>
      <p:grpSp>
        <p:nvGrpSpPr>
          <p:cNvPr id="42" name="Group 217">
            <a:extLst>
              <a:ext uri="{FF2B5EF4-FFF2-40B4-BE49-F238E27FC236}">
                <a16:creationId xmlns:a16="http://schemas.microsoft.com/office/drawing/2014/main" id="{46CB02D4-7E65-477A-9BD0-CA9BDECDAD05}"/>
              </a:ext>
            </a:extLst>
          </p:cNvPr>
          <p:cNvGrpSpPr/>
          <p:nvPr/>
        </p:nvGrpSpPr>
        <p:grpSpPr>
          <a:xfrm>
            <a:off x="9293160" y="4120425"/>
            <a:ext cx="1846543" cy="154356"/>
            <a:chOff x="9293160" y="2701454"/>
            <a:chExt cx="1846543" cy="154356"/>
          </a:xfrm>
        </p:grpSpPr>
        <p:sp>
          <p:nvSpPr>
            <p:cNvPr id="43" name="Oval 218">
              <a:extLst>
                <a:ext uri="{FF2B5EF4-FFF2-40B4-BE49-F238E27FC236}">
                  <a16:creationId xmlns:a16="http://schemas.microsoft.com/office/drawing/2014/main" id="{38CD2A37-10AE-4067-99E1-46FE3D434AA2}"/>
                </a:ext>
              </a:extLst>
            </p:cNvPr>
            <p:cNvSpPr/>
            <p:nvPr/>
          </p:nvSpPr>
          <p:spPr bwMode="auto">
            <a:xfrm>
              <a:off x="9293160" y="2701454"/>
              <a:ext cx="149098" cy="149098"/>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0078D4"/>
                  </a:solidFill>
                  <a:effectLst/>
                  <a:uLnTx/>
                  <a:uFillTx/>
                  <a:latin typeface="Segoe UI"/>
                  <a:ea typeface="+mn-ea"/>
                  <a:cs typeface="+mn-cs"/>
                </a:rPr>
                <a:t>A</a:t>
              </a:r>
            </a:p>
          </p:txBody>
        </p:sp>
        <p:sp>
          <p:nvSpPr>
            <p:cNvPr id="44" name="Oval 219">
              <a:extLst>
                <a:ext uri="{FF2B5EF4-FFF2-40B4-BE49-F238E27FC236}">
                  <a16:creationId xmlns:a16="http://schemas.microsoft.com/office/drawing/2014/main" id="{3914D7DA-3238-4B8F-8707-FCE725A87F6E}"/>
                </a:ext>
              </a:extLst>
            </p:cNvPr>
            <p:cNvSpPr/>
            <p:nvPr/>
          </p:nvSpPr>
          <p:spPr bwMode="auto">
            <a:xfrm>
              <a:off x="10990605" y="2706712"/>
              <a:ext cx="149098" cy="149098"/>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solidFill>
                    <a:srgbClr val="0078D4"/>
                  </a:solidFill>
                  <a:effectLst/>
                  <a:uLnTx/>
                  <a:uFillTx/>
                  <a:latin typeface="Segoe UI"/>
                  <a:ea typeface="+mn-ea"/>
                  <a:cs typeface="+mn-cs"/>
                </a:rPr>
                <a:t>A</a:t>
              </a:r>
            </a:p>
          </p:txBody>
        </p:sp>
      </p:grpSp>
      <p:grpSp>
        <p:nvGrpSpPr>
          <p:cNvPr id="45" name="Group 220">
            <a:extLst>
              <a:ext uri="{FF2B5EF4-FFF2-40B4-BE49-F238E27FC236}">
                <a16:creationId xmlns:a16="http://schemas.microsoft.com/office/drawing/2014/main" id="{806B954B-7FC3-4DB3-B35E-BB6DB3D72390}"/>
              </a:ext>
            </a:extLst>
          </p:cNvPr>
          <p:cNvGrpSpPr/>
          <p:nvPr/>
        </p:nvGrpSpPr>
        <p:grpSpPr>
          <a:xfrm>
            <a:off x="899303" y="3448063"/>
            <a:ext cx="1626420" cy="2908602"/>
            <a:chOff x="899303" y="2229846"/>
            <a:chExt cx="1626420" cy="2908602"/>
          </a:xfrm>
        </p:grpSpPr>
        <p:sp>
          <p:nvSpPr>
            <p:cNvPr id="46" name="Oval 221">
              <a:extLst>
                <a:ext uri="{FF2B5EF4-FFF2-40B4-BE49-F238E27FC236}">
                  <a16:creationId xmlns:a16="http://schemas.microsoft.com/office/drawing/2014/main" id="{4BDC8113-BE4C-4872-896F-F925C40B4A94}"/>
                </a:ext>
              </a:extLst>
            </p:cNvPr>
            <p:cNvSpPr/>
            <p:nvPr/>
          </p:nvSpPr>
          <p:spPr bwMode="auto">
            <a:xfrm>
              <a:off x="899303" y="2229846"/>
              <a:ext cx="835378" cy="8353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sp>
          <p:nvSpPr>
            <p:cNvPr id="47" name="Oval 222">
              <a:extLst>
                <a:ext uri="{FF2B5EF4-FFF2-40B4-BE49-F238E27FC236}">
                  <a16:creationId xmlns:a16="http://schemas.microsoft.com/office/drawing/2014/main" id="{DA9F068C-21B3-4E3C-8A68-C4CA8F69C042}"/>
                </a:ext>
              </a:extLst>
            </p:cNvPr>
            <p:cNvSpPr/>
            <p:nvPr/>
          </p:nvSpPr>
          <p:spPr bwMode="auto">
            <a:xfrm>
              <a:off x="899303" y="3266458"/>
              <a:ext cx="835378" cy="8353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sp>
          <p:nvSpPr>
            <p:cNvPr id="48" name="Oval 225">
              <a:extLst>
                <a:ext uri="{FF2B5EF4-FFF2-40B4-BE49-F238E27FC236}">
                  <a16:creationId xmlns:a16="http://schemas.microsoft.com/office/drawing/2014/main" id="{0D3AEAE3-D2D5-4489-9255-5A8EFE865F4A}"/>
                </a:ext>
              </a:extLst>
            </p:cNvPr>
            <p:cNvSpPr/>
            <p:nvPr/>
          </p:nvSpPr>
          <p:spPr bwMode="auto">
            <a:xfrm>
              <a:off x="899303" y="4303070"/>
              <a:ext cx="835378" cy="835378"/>
            </a:xfrm>
            <a:prstGeom prst="ellipse">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505050"/>
                </a:solidFill>
                <a:effectLst/>
                <a:uLnTx/>
                <a:uFillTx/>
                <a:latin typeface="Segoe Pro Semibold" panose="020B0702040504020203" pitchFamily="34" charset="0"/>
                <a:cs typeface="Segoe UI Light"/>
              </a:endParaRPr>
            </a:p>
          </p:txBody>
        </p:sp>
        <p:grpSp>
          <p:nvGrpSpPr>
            <p:cNvPr id="49" name="Group 226">
              <a:extLst>
                <a:ext uri="{FF2B5EF4-FFF2-40B4-BE49-F238E27FC236}">
                  <a16:creationId xmlns:a16="http://schemas.microsoft.com/office/drawing/2014/main" id="{D0BC30D7-02B3-450E-ADDE-F673A6AEB78C}"/>
                </a:ext>
              </a:extLst>
            </p:cNvPr>
            <p:cNvGrpSpPr/>
            <p:nvPr/>
          </p:nvGrpSpPr>
          <p:grpSpPr>
            <a:xfrm>
              <a:off x="2043658" y="2532747"/>
              <a:ext cx="482065" cy="2255907"/>
              <a:chOff x="2224274" y="2338191"/>
              <a:chExt cx="482065" cy="2255907"/>
            </a:xfrm>
          </p:grpSpPr>
          <p:grpSp>
            <p:nvGrpSpPr>
              <p:cNvPr id="53" name="Group 232">
                <a:extLst>
                  <a:ext uri="{FF2B5EF4-FFF2-40B4-BE49-F238E27FC236}">
                    <a16:creationId xmlns:a16="http://schemas.microsoft.com/office/drawing/2014/main" id="{4A10B31A-EF97-4702-BCEA-25DE2C62784E}"/>
                  </a:ext>
                </a:extLst>
              </p:cNvPr>
              <p:cNvGrpSpPr/>
              <p:nvPr/>
            </p:nvGrpSpPr>
            <p:grpSpPr>
              <a:xfrm>
                <a:off x="2281302" y="3639439"/>
                <a:ext cx="319498" cy="414180"/>
                <a:chOff x="5866856" y="4829242"/>
                <a:chExt cx="702675" cy="865083"/>
              </a:xfrm>
            </p:grpSpPr>
            <p:sp>
              <p:nvSpPr>
                <p:cNvPr id="61" name="Freeform 12">
                  <a:extLst>
                    <a:ext uri="{FF2B5EF4-FFF2-40B4-BE49-F238E27FC236}">
                      <a16:creationId xmlns:a16="http://schemas.microsoft.com/office/drawing/2014/main" id="{4EF8E831-4946-4FD6-A90F-19941BA5E61B}"/>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62" name="Freeform 13">
                  <a:extLst>
                    <a:ext uri="{FF2B5EF4-FFF2-40B4-BE49-F238E27FC236}">
                      <a16:creationId xmlns:a16="http://schemas.microsoft.com/office/drawing/2014/main" id="{8F2F0582-1343-457D-A251-635D29196BD6}"/>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grpSp>
          <p:grpSp>
            <p:nvGrpSpPr>
              <p:cNvPr id="54" name="Group 233">
                <a:extLst>
                  <a:ext uri="{FF2B5EF4-FFF2-40B4-BE49-F238E27FC236}">
                    <a16:creationId xmlns:a16="http://schemas.microsoft.com/office/drawing/2014/main" id="{20440671-7F86-49B9-8EDF-30A4BCEFE799}"/>
                  </a:ext>
                </a:extLst>
              </p:cNvPr>
              <p:cNvGrpSpPr/>
              <p:nvPr/>
            </p:nvGrpSpPr>
            <p:grpSpPr>
              <a:xfrm>
                <a:off x="2286418" y="3019895"/>
                <a:ext cx="335350" cy="419905"/>
                <a:chOff x="13987161" y="3323588"/>
                <a:chExt cx="2047876" cy="2435225"/>
              </a:xfrm>
              <a:solidFill>
                <a:srgbClr val="FFFFFF"/>
              </a:solidFill>
            </p:grpSpPr>
            <p:sp>
              <p:nvSpPr>
                <p:cNvPr id="57" name="Freeform 50">
                  <a:extLst>
                    <a:ext uri="{FF2B5EF4-FFF2-40B4-BE49-F238E27FC236}">
                      <a16:creationId xmlns:a16="http://schemas.microsoft.com/office/drawing/2014/main" id="{FD3D6E4C-F04A-4198-A155-6F48BF8D2733}"/>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58" name="Freeform 51">
                  <a:extLst>
                    <a:ext uri="{FF2B5EF4-FFF2-40B4-BE49-F238E27FC236}">
                      <a16:creationId xmlns:a16="http://schemas.microsoft.com/office/drawing/2014/main" id="{179C1DFA-DE64-4258-8128-331C80EF4622}"/>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59" name="Freeform 52">
                  <a:extLst>
                    <a:ext uri="{FF2B5EF4-FFF2-40B4-BE49-F238E27FC236}">
                      <a16:creationId xmlns:a16="http://schemas.microsoft.com/office/drawing/2014/main" id="{30ED50C7-9FF8-452F-A472-8761A5F67714}"/>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sp>
              <p:nvSpPr>
                <p:cNvPr id="60" name="Freeform 53">
                  <a:extLst>
                    <a:ext uri="{FF2B5EF4-FFF2-40B4-BE49-F238E27FC236}">
                      <a16:creationId xmlns:a16="http://schemas.microsoft.com/office/drawing/2014/main" id="{BA0870D9-B88D-4692-A2E2-11DAF408B7BB}"/>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4704" b="0" i="0" u="none" strike="noStrike" kern="0" cap="none" spc="0" normalizeH="0" baseline="0" noProof="0">
                    <a:ln>
                      <a:noFill/>
                    </a:ln>
                    <a:solidFill>
                      <a:srgbClr val="505050"/>
                    </a:solidFill>
                    <a:effectLst/>
                    <a:uLnTx/>
                    <a:uFillTx/>
                    <a:latin typeface="Segoe UI"/>
                  </a:endParaRPr>
                </a:p>
              </p:txBody>
            </p:sp>
          </p:grpSp>
          <p:pic>
            <p:nvPicPr>
              <p:cNvPr id="55" name="Picture 234">
                <a:extLst>
                  <a:ext uri="{FF2B5EF4-FFF2-40B4-BE49-F238E27FC236}">
                    <a16:creationId xmlns:a16="http://schemas.microsoft.com/office/drawing/2014/main" id="{163BB06C-A047-4E6A-88F6-65EB4605EC77}"/>
                  </a:ext>
                </a:extLst>
              </p:cNvPr>
              <p:cNvPicPr>
                <a:picLocks noChangeAspect="1"/>
              </p:cNvPicPr>
              <p:nvPr/>
            </p:nvPicPr>
            <p:blipFill rotWithShape="1">
              <a:blip r:embed="rId4" cstate="print">
                <a:duotone>
                  <a:prstClr val="black"/>
                  <a:srgbClr val="1A1A1A">
                    <a:tint val="45000"/>
                    <a:satMod val="400000"/>
                  </a:srgbClr>
                </a:duotone>
                <a:extLs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56" name="Picture 235">
                <a:extLst>
                  <a:ext uri="{FF2B5EF4-FFF2-40B4-BE49-F238E27FC236}">
                    <a16:creationId xmlns:a16="http://schemas.microsoft.com/office/drawing/2014/main" id="{AAB7DFA3-C080-474A-B75B-D1B4A811852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50" name="CellPhone_E8EA" title="Icon of a cellphone">
              <a:extLst>
                <a:ext uri="{FF2B5EF4-FFF2-40B4-BE49-F238E27FC236}">
                  <a16:creationId xmlns:a16="http://schemas.microsoft.com/office/drawing/2014/main" id="{73CC306F-A9C1-43A3-BD56-663C929944A7}"/>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51" name="Laptop_E770" title="Icon of a laptop">
              <a:extLst>
                <a:ext uri="{FF2B5EF4-FFF2-40B4-BE49-F238E27FC236}">
                  <a16:creationId xmlns:a16="http://schemas.microsoft.com/office/drawing/2014/main" id="{CB19C972-D959-462D-9ADA-6CFD80CD39B8}"/>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52" name="Tablet_E70A" title="Icon of a tablet">
              <a:extLst>
                <a:ext uri="{FF2B5EF4-FFF2-40B4-BE49-F238E27FC236}">
                  <a16:creationId xmlns:a16="http://schemas.microsoft.com/office/drawing/2014/main" id="{4F4C126D-40F4-489E-8DD3-B759E59BA9F0}"/>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ndParaRPr>
            </a:p>
          </p:txBody>
        </p:sp>
      </p:grpSp>
      <p:sp>
        <p:nvSpPr>
          <p:cNvPr id="63" name="Rectangle: Rounded Corners 242">
            <a:extLst>
              <a:ext uri="{FF2B5EF4-FFF2-40B4-BE49-F238E27FC236}">
                <a16:creationId xmlns:a16="http://schemas.microsoft.com/office/drawing/2014/main" id="{882A4505-50EF-43A4-8427-0B65CEA42F2A}"/>
              </a:ext>
            </a:extLst>
          </p:cNvPr>
          <p:cNvSpPr/>
          <p:nvPr/>
        </p:nvSpPr>
        <p:spPr bwMode="auto">
          <a:xfrm>
            <a:off x="5092826" y="5769625"/>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defTabSz="932293" fontAlgn="base">
              <a:lnSpc>
                <a:spcPct val="80000"/>
              </a:lnSpc>
              <a:spcBef>
                <a:spcPct val="0"/>
              </a:spcBef>
              <a:spcAft>
                <a:spcPct val="0"/>
              </a:spcAft>
              <a:defRPr/>
            </a:pPr>
            <a:r>
              <a:rPr lang="en-US" sz="1200" kern="0" dirty="0">
                <a:solidFill>
                  <a:srgbClr val="FFFFFF"/>
                </a:solidFill>
                <a:latin typeface="Segoe UI Semibold"/>
              </a:rPr>
              <a:t>Azure SQL DB</a:t>
            </a:r>
          </a:p>
        </p:txBody>
      </p:sp>
      <p:sp>
        <p:nvSpPr>
          <p:cNvPr id="64" name="Rectangle 243">
            <a:extLst>
              <a:ext uri="{FF2B5EF4-FFF2-40B4-BE49-F238E27FC236}">
                <a16:creationId xmlns:a16="http://schemas.microsoft.com/office/drawing/2014/main" id="{6690EB6E-D280-47D5-9082-4FE1A9C1EAE2}"/>
              </a:ext>
            </a:extLst>
          </p:cNvPr>
          <p:cNvSpPr/>
          <p:nvPr/>
        </p:nvSpPr>
        <p:spPr>
          <a:xfrm>
            <a:off x="10858778" y="3592646"/>
            <a:ext cx="867837" cy="307777"/>
          </a:xfrm>
          <a:prstGeom prst="rect">
            <a:avLst/>
          </a:prstGeom>
        </p:spPr>
        <p:txBody>
          <a:bodyPr wrap="square" anchor="ctr">
            <a:spAutoFit/>
          </a:bodyPr>
          <a:lstStyle/>
          <a:p>
            <a:pPr defTabSz="861087">
              <a:defRPr/>
            </a:pPr>
            <a:r>
              <a:rPr lang="en-US" sz="1371" cap="all" dirty="0">
                <a:solidFill>
                  <a:srgbClr val="FFFFFF"/>
                </a:solidFill>
                <a:latin typeface="Segoe Pro Semibold" panose="020B0702040504020203" pitchFamily="34" charset="0"/>
                <a:cs typeface="Segoe UI Light"/>
              </a:rPr>
              <a:t> </a:t>
            </a:r>
            <a:r>
              <a:rPr lang="en-US" sz="1400" dirty="0">
                <a:solidFill>
                  <a:srgbClr val="505050"/>
                </a:solidFill>
                <a:latin typeface="Segoe Pro Semibold" panose="020B0702040504020203" pitchFamily="34" charset="0"/>
                <a:cs typeface="Segoe UI Light"/>
              </a:rPr>
              <a:t>VMs</a:t>
            </a:r>
          </a:p>
        </p:txBody>
      </p:sp>
      <p:sp>
        <p:nvSpPr>
          <p:cNvPr id="65" name="Right Bracket 244">
            <a:extLst>
              <a:ext uri="{FF2B5EF4-FFF2-40B4-BE49-F238E27FC236}">
                <a16:creationId xmlns:a16="http://schemas.microsoft.com/office/drawing/2014/main" id="{8AE51C3A-577C-4C2C-A2E7-E32CA88FB5EA}"/>
              </a:ext>
            </a:extLst>
          </p:cNvPr>
          <p:cNvSpPr/>
          <p:nvPr/>
        </p:nvSpPr>
        <p:spPr>
          <a:xfrm>
            <a:off x="2521216" y="3718012"/>
            <a:ext cx="126507" cy="2407739"/>
          </a:xfrm>
          <a:prstGeom prst="rightBracket">
            <a:avLst>
              <a:gd name="adj" fmla="val 0"/>
            </a:avLst>
          </a:prstGeom>
          <a:noFill/>
          <a:ln w="12700" cap="rnd" cmpd="sng" algn="ctr">
            <a:solidFill>
              <a:srgbClr val="1A1A1A">
                <a:lumMod val="50000"/>
                <a:lumOff val="50000"/>
              </a:srgbClr>
            </a:solid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3525" b="0" i="0" u="none" strike="noStrike" kern="0" cap="none" spc="0" normalizeH="0" baseline="0" noProof="0">
              <a:ln>
                <a:noFill/>
              </a:ln>
              <a:solidFill>
                <a:srgbClr val="505050"/>
              </a:solidFill>
              <a:effectLst/>
              <a:uLnTx/>
              <a:uFillTx/>
              <a:latin typeface="Segoe UI"/>
              <a:ea typeface="+mn-ea"/>
              <a:cs typeface="+mn-cs"/>
            </a:endParaRPr>
          </a:p>
        </p:txBody>
      </p:sp>
      <p:grpSp>
        <p:nvGrpSpPr>
          <p:cNvPr id="66" name="Group 245">
            <a:extLst>
              <a:ext uri="{FF2B5EF4-FFF2-40B4-BE49-F238E27FC236}">
                <a16:creationId xmlns:a16="http://schemas.microsoft.com/office/drawing/2014/main" id="{9DA87C89-0A44-4073-BF3F-1D871BA81272}"/>
              </a:ext>
            </a:extLst>
          </p:cNvPr>
          <p:cNvGrpSpPr/>
          <p:nvPr/>
        </p:nvGrpSpPr>
        <p:grpSpPr>
          <a:xfrm>
            <a:off x="3291107" y="4806968"/>
            <a:ext cx="1703068" cy="587682"/>
            <a:chOff x="3204969" y="4699961"/>
            <a:chExt cx="1703068" cy="587682"/>
          </a:xfrm>
        </p:grpSpPr>
        <p:sp>
          <p:nvSpPr>
            <p:cNvPr id="67" name="Rectangle: Rounded Corners 246">
              <a:extLst>
                <a:ext uri="{FF2B5EF4-FFF2-40B4-BE49-F238E27FC236}">
                  <a16:creationId xmlns:a16="http://schemas.microsoft.com/office/drawing/2014/main" id="{68FBAF02-DF1F-44C0-95D4-72599008D600}"/>
                </a:ext>
              </a:extLst>
            </p:cNvPr>
            <p:cNvSpPr/>
            <p:nvPr/>
          </p:nvSpPr>
          <p:spPr bwMode="auto">
            <a:xfrm>
              <a:off x="3204969" y="4699961"/>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68" name="Rectangle: Rounded Corners 247">
              <a:extLst>
                <a:ext uri="{FF2B5EF4-FFF2-40B4-BE49-F238E27FC236}">
                  <a16:creationId xmlns:a16="http://schemas.microsoft.com/office/drawing/2014/main" id="{FE06FB72-E2EC-4F3F-9386-56C9C2CBFDCF}"/>
                </a:ext>
              </a:extLst>
            </p:cNvPr>
            <p:cNvSpPr/>
            <p:nvPr/>
          </p:nvSpPr>
          <p:spPr bwMode="auto">
            <a:xfrm>
              <a:off x="3240928" y="47444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69" name="Rectangle: Rounded Corners 248">
              <a:extLst>
                <a:ext uri="{FF2B5EF4-FFF2-40B4-BE49-F238E27FC236}">
                  <a16:creationId xmlns:a16="http://schemas.microsoft.com/office/drawing/2014/main" id="{C2BB8966-4102-4DD6-8856-BC386CF2F776}"/>
                </a:ext>
              </a:extLst>
            </p:cNvPr>
            <p:cNvSpPr/>
            <p:nvPr/>
          </p:nvSpPr>
          <p:spPr bwMode="auto">
            <a:xfrm>
              <a:off x="3276887" y="4788875"/>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Gateway</a:t>
              </a:r>
            </a:p>
          </p:txBody>
        </p:sp>
        <p:sp>
          <p:nvSpPr>
            <p:cNvPr id="70" name="Move_E7C2" title="Icon of four arrows pointing away from eachother">
              <a:extLst>
                <a:ext uri="{FF2B5EF4-FFF2-40B4-BE49-F238E27FC236}">
                  <a16:creationId xmlns:a16="http://schemas.microsoft.com/office/drawing/2014/main" id="{D6D12AEE-30E9-4396-A1C2-CBAF1DC112B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71" name="Group 250">
            <a:extLst>
              <a:ext uri="{FF2B5EF4-FFF2-40B4-BE49-F238E27FC236}">
                <a16:creationId xmlns:a16="http://schemas.microsoft.com/office/drawing/2014/main" id="{0C45413B-D846-41F6-882C-5505427E98F4}"/>
              </a:ext>
            </a:extLst>
          </p:cNvPr>
          <p:cNvGrpSpPr/>
          <p:nvPr/>
        </p:nvGrpSpPr>
        <p:grpSpPr>
          <a:xfrm>
            <a:off x="3291107" y="3942003"/>
            <a:ext cx="1703068" cy="587682"/>
            <a:chOff x="3204969" y="3834996"/>
            <a:chExt cx="1703068" cy="587682"/>
          </a:xfrm>
        </p:grpSpPr>
        <p:sp>
          <p:nvSpPr>
            <p:cNvPr id="72" name="Rectangle: Rounded Corners 251">
              <a:extLst>
                <a:ext uri="{FF2B5EF4-FFF2-40B4-BE49-F238E27FC236}">
                  <a16:creationId xmlns:a16="http://schemas.microsoft.com/office/drawing/2014/main" id="{CB4773BB-8655-499B-ABC6-05D654B3C61F}"/>
                </a:ext>
              </a:extLst>
            </p:cNvPr>
            <p:cNvSpPr/>
            <p:nvPr/>
          </p:nvSpPr>
          <p:spPr bwMode="auto">
            <a:xfrm>
              <a:off x="3204969" y="3834996"/>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73" name="Rectangle: Rounded Corners 252">
              <a:extLst>
                <a:ext uri="{FF2B5EF4-FFF2-40B4-BE49-F238E27FC236}">
                  <a16:creationId xmlns:a16="http://schemas.microsoft.com/office/drawing/2014/main" id="{8C735FDB-34F1-4E32-912C-8716D9FAAAB4}"/>
                </a:ext>
              </a:extLst>
            </p:cNvPr>
            <p:cNvSpPr/>
            <p:nvPr/>
          </p:nvSpPr>
          <p:spPr bwMode="auto">
            <a:xfrm>
              <a:off x="3240928" y="3879453"/>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74" name="Rectangle: Rounded Corners 253">
              <a:extLst>
                <a:ext uri="{FF2B5EF4-FFF2-40B4-BE49-F238E27FC236}">
                  <a16:creationId xmlns:a16="http://schemas.microsoft.com/office/drawing/2014/main" id="{A1134918-2B96-48DF-A1C5-113A184C11A5}"/>
                </a:ext>
              </a:extLst>
            </p:cNvPr>
            <p:cNvSpPr/>
            <p:nvPr/>
          </p:nvSpPr>
          <p:spPr bwMode="auto">
            <a:xfrm>
              <a:off x="3276887" y="3923910"/>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Web Access</a:t>
              </a:r>
            </a:p>
          </p:txBody>
        </p:sp>
        <p:sp>
          <p:nvSpPr>
            <p:cNvPr id="75" name="globe_2" title="Icon of a sphere made of lines">
              <a:extLst>
                <a:ext uri="{FF2B5EF4-FFF2-40B4-BE49-F238E27FC236}">
                  <a16:creationId xmlns:a16="http://schemas.microsoft.com/office/drawing/2014/main" id="{62A5C2D8-4F10-46EA-BDCA-8AD4779D4F2A}"/>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gradFill>
                  <a:gsLst>
                    <a:gs pos="0">
                      <a:srgbClr val="505050"/>
                    </a:gs>
                    <a:gs pos="100000">
                      <a:srgbClr val="505050"/>
                    </a:gs>
                  </a:gsLst>
                </a:gradFill>
                <a:effectLst/>
                <a:uLnTx/>
                <a:uFillTx/>
                <a:latin typeface="Segoe UI"/>
              </a:endParaRPr>
            </a:p>
          </p:txBody>
        </p:sp>
      </p:grpSp>
      <p:sp>
        <p:nvSpPr>
          <p:cNvPr id="76" name="TextBox 255">
            <a:extLst>
              <a:ext uri="{FF2B5EF4-FFF2-40B4-BE49-F238E27FC236}">
                <a16:creationId xmlns:a16="http://schemas.microsoft.com/office/drawing/2014/main" id="{28DADD8E-0E5A-47D5-BDC2-10545EEF0275}"/>
              </a:ext>
            </a:extLst>
          </p:cNvPr>
          <p:cNvSpPr txBox="1"/>
          <p:nvPr/>
        </p:nvSpPr>
        <p:spPr>
          <a:xfrm>
            <a:off x="7601977" y="3653846"/>
            <a:ext cx="1219200" cy="215444"/>
          </a:xfrm>
          <a:prstGeom prst="rect">
            <a:avLst/>
          </a:prstGeom>
          <a:noFill/>
        </p:spPr>
        <p:txBody>
          <a:bodyPr wrap="square" lIns="0" tIns="0" rIns="0" bIns="0" rtlCol="0">
            <a:spAutoFit/>
          </a:bodyPr>
          <a:lstStyle/>
          <a:p>
            <a:pPr defTabSz="914367">
              <a:defRPr/>
            </a:pPr>
            <a:r>
              <a:rPr lang="en-US" sz="1400" dirty="0">
                <a:solidFill>
                  <a:srgbClr val="505050"/>
                </a:solidFill>
                <a:latin typeface="Segoe Pro Semibold" panose="020B0702040504020203" pitchFamily="34" charset="0"/>
                <a:cs typeface="Segoe UI Light"/>
              </a:rPr>
              <a:t>Azure AD</a:t>
            </a:r>
          </a:p>
        </p:txBody>
      </p:sp>
      <p:pic>
        <p:nvPicPr>
          <p:cNvPr id="77" name="Picture 2">
            <a:extLst>
              <a:ext uri="{FF2B5EF4-FFF2-40B4-BE49-F238E27FC236}">
                <a16:creationId xmlns:a16="http://schemas.microsoft.com/office/drawing/2014/main" id="{D597ED55-E8C1-4EB9-A2EA-9CF54171BB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4148" y="5777409"/>
            <a:ext cx="399616" cy="422236"/>
          </a:xfrm>
          <a:prstGeom prst="rect">
            <a:avLst/>
          </a:prstGeom>
          <a:noFill/>
        </p:spPr>
      </p:pic>
      <p:grpSp>
        <p:nvGrpSpPr>
          <p:cNvPr id="78" name="Group 257">
            <a:extLst>
              <a:ext uri="{FF2B5EF4-FFF2-40B4-BE49-F238E27FC236}">
                <a16:creationId xmlns:a16="http://schemas.microsoft.com/office/drawing/2014/main" id="{478B906B-2A0F-4052-84B7-B644BADCB849}"/>
              </a:ext>
            </a:extLst>
          </p:cNvPr>
          <p:cNvGrpSpPr/>
          <p:nvPr/>
        </p:nvGrpSpPr>
        <p:grpSpPr>
          <a:xfrm>
            <a:off x="2650409" y="3414654"/>
            <a:ext cx="4684297" cy="520099"/>
            <a:chOff x="2625569" y="3359354"/>
            <a:chExt cx="4684297" cy="520099"/>
          </a:xfrm>
        </p:grpSpPr>
        <p:cxnSp>
          <p:nvCxnSpPr>
            <p:cNvPr id="79" name="Straight Arrow Connector 258">
              <a:extLst>
                <a:ext uri="{FF2B5EF4-FFF2-40B4-BE49-F238E27FC236}">
                  <a16:creationId xmlns:a16="http://schemas.microsoft.com/office/drawing/2014/main" id="{6504F44B-6BB4-4864-8C43-DB5552C85886}"/>
                </a:ext>
              </a:extLst>
            </p:cNvPr>
            <p:cNvCxnSpPr>
              <a:cxnSpLocks/>
              <a:stCxn id="81" idx="6"/>
            </p:cNvCxnSpPr>
            <p:nvPr/>
          </p:nvCxnSpPr>
          <p:spPr>
            <a:xfrm flipV="1">
              <a:off x="3134200" y="3476527"/>
              <a:ext cx="4175666" cy="11020"/>
            </a:xfrm>
            <a:prstGeom prst="straightConnector1">
              <a:avLst/>
            </a:prstGeom>
            <a:noFill/>
            <a:ln w="38100" cap="flat" cmpd="sng" algn="ctr">
              <a:solidFill>
                <a:srgbClr val="002050"/>
              </a:solidFill>
              <a:prstDash val="solid"/>
              <a:headEnd type="none"/>
              <a:tailEnd type="arrow" w="sm" len="sm"/>
            </a:ln>
            <a:effectLst>
              <a:outerShdw blurRad="50800" dist="38100" dir="5400000" algn="t" rotWithShape="0">
                <a:prstClr val="black">
                  <a:alpha val="40000"/>
                </a:prstClr>
              </a:outerShdw>
            </a:effectLst>
          </p:spPr>
        </p:cxnSp>
        <p:cxnSp>
          <p:nvCxnSpPr>
            <p:cNvPr id="80" name="Straight Arrow Connector 259">
              <a:extLst>
                <a:ext uri="{FF2B5EF4-FFF2-40B4-BE49-F238E27FC236}">
                  <a16:creationId xmlns:a16="http://schemas.microsoft.com/office/drawing/2014/main" id="{97AA18A9-74CE-4546-86DE-3F8999381008}"/>
                </a:ext>
              </a:extLst>
            </p:cNvPr>
            <p:cNvCxnSpPr>
              <a:cxnSpLocks/>
            </p:cNvCxnSpPr>
            <p:nvPr/>
          </p:nvCxnSpPr>
          <p:spPr>
            <a:xfrm flipH="1">
              <a:off x="2625569" y="3505156"/>
              <a:ext cx="337831" cy="374297"/>
            </a:xfrm>
            <a:prstGeom prst="straightConnector1">
              <a:avLst/>
            </a:prstGeom>
            <a:noFill/>
            <a:ln w="38100" cap="flat" cmpd="sng" algn="ctr">
              <a:solidFill>
                <a:srgbClr val="002050"/>
              </a:solidFill>
              <a:prstDash val="solid"/>
              <a:headEnd type="none"/>
              <a:tailEnd type="none" w="sm" len="sm"/>
            </a:ln>
            <a:effectLst>
              <a:outerShdw blurRad="50800" dist="38100" dir="5400000" algn="t" rotWithShape="0">
                <a:prstClr val="black">
                  <a:alpha val="40000"/>
                </a:prstClr>
              </a:outerShdw>
            </a:effectLst>
          </p:spPr>
        </p:cxnSp>
        <p:sp>
          <p:nvSpPr>
            <p:cNvPr id="81" name="Oval 260">
              <a:extLst>
                <a:ext uri="{FF2B5EF4-FFF2-40B4-BE49-F238E27FC236}">
                  <a16:creationId xmlns:a16="http://schemas.microsoft.com/office/drawing/2014/main" id="{D4AD8F04-0063-4D63-B667-E4F25D3353F4}"/>
                </a:ext>
              </a:extLst>
            </p:cNvPr>
            <p:cNvSpPr/>
            <p:nvPr/>
          </p:nvSpPr>
          <p:spPr bwMode="auto">
            <a:xfrm>
              <a:off x="2877815" y="3359354"/>
              <a:ext cx="256385" cy="256385"/>
            </a:xfrm>
            <a:prstGeom prst="ellipse">
              <a:avLst/>
            </a:prstGeom>
            <a:solidFill>
              <a:srgbClr val="002050"/>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Pro Semibold" panose="020B0702040504020203" pitchFamily="34" charset="0"/>
                  <a:cs typeface="Segoe UI Light"/>
                </a:rPr>
                <a:t>1</a:t>
              </a:r>
            </a:p>
          </p:txBody>
        </p:sp>
      </p:grpSp>
      <p:grpSp>
        <p:nvGrpSpPr>
          <p:cNvPr id="82" name="Group 21">
            <a:extLst>
              <a:ext uri="{FF2B5EF4-FFF2-40B4-BE49-F238E27FC236}">
                <a16:creationId xmlns:a16="http://schemas.microsoft.com/office/drawing/2014/main" id="{0B2E41BD-F8DB-49E2-9982-604CD38E2827}"/>
              </a:ext>
            </a:extLst>
          </p:cNvPr>
          <p:cNvGrpSpPr/>
          <p:nvPr/>
        </p:nvGrpSpPr>
        <p:grpSpPr>
          <a:xfrm>
            <a:off x="6523764" y="4571793"/>
            <a:ext cx="1464273" cy="550619"/>
            <a:chOff x="6523764" y="4464786"/>
            <a:chExt cx="1464273" cy="550619"/>
          </a:xfrm>
        </p:grpSpPr>
        <p:cxnSp>
          <p:nvCxnSpPr>
            <p:cNvPr id="83" name="Straight Arrow Connector 169">
              <a:extLst>
                <a:ext uri="{FF2B5EF4-FFF2-40B4-BE49-F238E27FC236}">
                  <a16:creationId xmlns:a16="http://schemas.microsoft.com/office/drawing/2014/main" id="{4D96D34E-1BFD-4EBD-99B5-2E7D88481618}"/>
                </a:ext>
              </a:extLst>
            </p:cNvPr>
            <p:cNvCxnSpPr>
              <a:cxnSpLocks/>
            </p:cNvCxnSpPr>
            <p:nvPr/>
          </p:nvCxnSpPr>
          <p:spPr>
            <a:xfrm flipH="1">
              <a:off x="6523764" y="4464786"/>
              <a:ext cx="1464273" cy="550619"/>
            </a:xfrm>
            <a:prstGeom prst="straightConnector1">
              <a:avLst/>
            </a:prstGeom>
            <a:noFill/>
            <a:ln w="38100" cap="flat" cmpd="sng" algn="ctr">
              <a:solidFill>
                <a:srgbClr val="002050"/>
              </a:solidFill>
              <a:prstDash val="solid"/>
              <a:headEnd type="none"/>
              <a:tailEnd type="arrow" w="sm" len="sm"/>
            </a:ln>
            <a:effectLst>
              <a:outerShdw blurRad="50800" dist="38100" dir="5400000" algn="t" rotWithShape="0">
                <a:prstClr val="black">
                  <a:alpha val="40000"/>
                </a:prstClr>
              </a:outerShdw>
            </a:effectLst>
          </p:spPr>
        </p:cxnSp>
        <p:sp>
          <p:nvSpPr>
            <p:cNvPr id="84" name="Oval 187">
              <a:extLst>
                <a:ext uri="{FF2B5EF4-FFF2-40B4-BE49-F238E27FC236}">
                  <a16:creationId xmlns:a16="http://schemas.microsoft.com/office/drawing/2014/main" id="{8B5FF613-8403-4651-A3D3-45480FCC19C3}"/>
                </a:ext>
              </a:extLst>
            </p:cNvPr>
            <p:cNvSpPr/>
            <p:nvPr/>
          </p:nvSpPr>
          <p:spPr bwMode="auto">
            <a:xfrm>
              <a:off x="7255316" y="4580064"/>
              <a:ext cx="256385" cy="256385"/>
            </a:xfrm>
            <a:prstGeom prst="ellipse">
              <a:avLst/>
            </a:prstGeom>
            <a:solidFill>
              <a:srgbClr val="002050"/>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Pro Semibold" panose="020B0702040504020203" pitchFamily="34" charset="0"/>
                  <a:cs typeface="Segoe UI Light"/>
                </a:rPr>
                <a:t>0</a:t>
              </a:r>
            </a:p>
          </p:txBody>
        </p:sp>
      </p:grpSp>
      <p:grpSp>
        <p:nvGrpSpPr>
          <p:cNvPr id="85" name="Group 23">
            <a:extLst>
              <a:ext uri="{FF2B5EF4-FFF2-40B4-BE49-F238E27FC236}">
                <a16:creationId xmlns:a16="http://schemas.microsoft.com/office/drawing/2014/main" id="{0848B251-7A4C-4415-A327-726C10F66DA9}"/>
              </a:ext>
            </a:extLst>
          </p:cNvPr>
          <p:cNvGrpSpPr/>
          <p:nvPr/>
        </p:nvGrpSpPr>
        <p:grpSpPr>
          <a:xfrm>
            <a:off x="4790789" y="4252528"/>
            <a:ext cx="3032676" cy="990303"/>
            <a:chOff x="4790789" y="4145521"/>
            <a:chExt cx="3032676" cy="990303"/>
          </a:xfrm>
        </p:grpSpPr>
        <p:cxnSp>
          <p:nvCxnSpPr>
            <p:cNvPr id="86" name="Straight Arrow Connector 185">
              <a:extLst>
                <a:ext uri="{FF2B5EF4-FFF2-40B4-BE49-F238E27FC236}">
                  <a16:creationId xmlns:a16="http://schemas.microsoft.com/office/drawing/2014/main" id="{706FF095-89C6-4D39-A912-47130F60D734}"/>
                </a:ext>
              </a:extLst>
            </p:cNvPr>
            <p:cNvCxnSpPr>
              <a:cxnSpLocks/>
              <a:endCxn id="70" idx="11"/>
            </p:cNvCxnSpPr>
            <p:nvPr/>
          </p:nvCxnSpPr>
          <p:spPr>
            <a:xfrm flipH="1">
              <a:off x="4790789" y="4153936"/>
              <a:ext cx="3032676" cy="981888"/>
            </a:xfrm>
            <a:prstGeom prst="straightConnector1">
              <a:avLst/>
            </a:prstGeom>
            <a:noFill/>
            <a:ln w="38100" cap="flat" cmpd="sng" algn="ctr">
              <a:solidFill>
                <a:srgbClr val="002050"/>
              </a:solidFill>
              <a:prstDash val="solid"/>
              <a:headEnd type="none"/>
              <a:tailEnd type="arrow" w="sm" len="sm"/>
            </a:ln>
            <a:effectLst>
              <a:outerShdw blurRad="50800" dist="38100" dir="5400000" algn="t" rotWithShape="0">
                <a:prstClr val="black">
                  <a:alpha val="40000"/>
                </a:prstClr>
              </a:outerShdw>
            </a:effectLst>
          </p:spPr>
        </p:cxnSp>
        <p:sp>
          <p:nvSpPr>
            <p:cNvPr id="87" name="Oval 191">
              <a:extLst>
                <a:ext uri="{FF2B5EF4-FFF2-40B4-BE49-F238E27FC236}">
                  <a16:creationId xmlns:a16="http://schemas.microsoft.com/office/drawing/2014/main" id="{84397B7C-FCE9-40AA-81DD-5FC6CB37212A}"/>
                </a:ext>
              </a:extLst>
            </p:cNvPr>
            <p:cNvSpPr/>
            <p:nvPr/>
          </p:nvSpPr>
          <p:spPr bwMode="auto">
            <a:xfrm>
              <a:off x="7277770" y="4145521"/>
              <a:ext cx="256385" cy="256385"/>
            </a:xfrm>
            <a:prstGeom prst="ellipse">
              <a:avLst/>
            </a:prstGeom>
            <a:solidFill>
              <a:srgbClr val="002050"/>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Pro Semibold" panose="020B0702040504020203" pitchFamily="34" charset="0"/>
                  <a:cs typeface="Segoe UI Light"/>
                </a:rPr>
                <a:t>4</a:t>
              </a:r>
            </a:p>
          </p:txBody>
        </p:sp>
      </p:grpSp>
      <p:grpSp>
        <p:nvGrpSpPr>
          <p:cNvPr id="88" name="Group 229">
            <a:extLst>
              <a:ext uri="{FF2B5EF4-FFF2-40B4-BE49-F238E27FC236}">
                <a16:creationId xmlns:a16="http://schemas.microsoft.com/office/drawing/2014/main" id="{C3B1DB10-99B7-4427-8BDA-42D4819A6A00}"/>
              </a:ext>
            </a:extLst>
          </p:cNvPr>
          <p:cNvGrpSpPr/>
          <p:nvPr/>
        </p:nvGrpSpPr>
        <p:grpSpPr>
          <a:xfrm>
            <a:off x="2712756" y="4097536"/>
            <a:ext cx="492213" cy="256385"/>
            <a:chOff x="2712756" y="3990529"/>
            <a:chExt cx="492213" cy="256385"/>
          </a:xfrm>
        </p:grpSpPr>
        <p:cxnSp>
          <p:nvCxnSpPr>
            <p:cNvPr id="89" name="Straight Arrow Connector 134">
              <a:extLst>
                <a:ext uri="{FF2B5EF4-FFF2-40B4-BE49-F238E27FC236}">
                  <a16:creationId xmlns:a16="http://schemas.microsoft.com/office/drawing/2014/main" id="{DB71CDC6-EA5C-48E6-BC47-0E832DC6B3B8}"/>
                </a:ext>
              </a:extLst>
            </p:cNvPr>
            <p:cNvCxnSpPr>
              <a:cxnSpLocks/>
            </p:cNvCxnSpPr>
            <p:nvPr/>
          </p:nvCxnSpPr>
          <p:spPr>
            <a:xfrm>
              <a:off x="2737386" y="4130168"/>
              <a:ext cx="467583" cy="0"/>
            </a:xfrm>
            <a:prstGeom prst="straightConnector1">
              <a:avLst/>
            </a:prstGeom>
            <a:noFill/>
            <a:ln w="38100" cap="flat" cmpd="sng" algn="ctr">
              <a:solidFill>
                <a:srgbClr val="002050"/>
              </a:solidFill>
              <a:prstDash val="solid"/>
              <a:headEnd type="none"/>
              <a:tailEnd type="arrow" w="sm" len="sm"/>
            </a:ln>
            <a:effectLst>
              <a:outerShdw blurRad="50800" dist="38100" dir="5400000" algn="t" rotWithShape="0">
                <a:prstClr val="black">
                  <a:alpha val="40000"/>
                </a:prstClr>
              </a:outerShdw>
            </a:effectLst>
          </p:spPr>
        </p:cxnSp>
        <p:sp>
          <p:nvSpPr>
            <p:cNvPr id="90" name="Oval 136">
              <a:extLst>
                <a:ext uri="{FF2B5EF4-FFF2-40B4-BE49-F238E27FC236}">
                  <a16:creationId xmlns:a16="http://schemas.microsoft.com/office/drawing/2014/main" id="{2BB6355D-0E01-4CF2-9E95-D1E3AF06F936}"/>
                </a:ext>
              </a:extLst>
            </p:cNvPr>
            <p:cNvSpPr/>
            <p:nvPr/>
          </p:nvSpPr>
          <p:spPr bwMode="auto">
            <a:xfrm>
              <a:off x="2712756" y="3990529"/>
              <a:ext cx="256385" cy="256385"/>
            </a:xfrm>
            <a:prstGeom prst="ellipse">
              <a:avLst/>
            </a:prstGeom>
            <a:solidFill>
              <a:srgbClr val="002050"/>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Pro Semibold" panose="020B0702040504020203" pitchFamily="34" charset="0"/>
                  <a:cs typeface="Segoe UI Light"/>
                </a:rPr>
                <a:t>2</a:t>
              </a:r>
            </a:p>
          </p:txBody>
        </p:sp>
      </p:grpSp>
      <p:grpSp>
        <p:nvGrpSpPr>
          <p:cNvPr id="91" name="Group 140">
            <a:extLst>
              <a:ext uri="{FF2B5EF4-FFF2-40B4-BE49-F238E27FC236}">
                <a16:creationId xmlns:a16="http://schemas.microsoft.com/office/drawing/2014/main" id="{DAAE38CE-4D3D-465E-B717-B6A14943F938}"/>
              </a:ext>
            </a:extLst>
          </p:cNvPr>
          <p:cNvGrpSpPr/>
          <p:nvPr/>
        </p:nvGrpSpPr>
        <p:grpSpPr>
          <a:xfrm>
            <a:off x="2712756" y="4997259"/>
            <a:ext cx="492213" cy="256385"/>
            <a:chOff x="2712756" y="3990529"/>
            <a:chExt cx="492213" cy="256385"/>
          </a:xfrm>
        </p:grpSpPr>
        <p:cxnSp>
          <p:nvCxnSpPr>
            <p:cNvPr id="92" name="Straight Arrow Connector 141">
              <a:extLst>
                <a:ext uri="{FF2B5EF4-FFF2-40B4-BE49-F238E27FC236}">
                  <a16:creationId xmlns:a16="http://schemas.microsoft.com/office/drawing/2014/main" id="{348FDA2E-738F-4AEA-8CB1-A9F7E411FC5B}"/>
                </a:ext>
              </a:extLst>
            </p:cNvPr>
            <p:cNvCxnSpPr>
              <a:cxnSpLocks/>
            </p:cNvCxnSpPr>
            <p:nvPr/>
          </p:nvCxnSpPr>
          <p:spPr>
            <a:xfrm>
              <a:off x="2737386" y="4130168"/>
              <a:ext cx="467583" cy="0"/>
            </a:xfrm>
            <a:prstGeom prst="straightConnector1">
              <a:avLst/>
            </a:prstGeom>
            <a:noFill/>
            <a:ln w="38100" cap="flat" cmpd="sng" algn="ctr">
              <a:solidFill>
                <a:srgbClr val="002050"/>
              </a:solidFill>
              <a:prstDash val="solid"/>
              <a:headEnd type="none"/>
              <a:tailEnd type="arrow" w="sm" len="sm"/>
            </a:ln>
            <a:effectLst>
              <a:outerShdw blurRad="50800" dist="38100" dir="5400000" algn="t" rotWithShape="0">
                <a:prstClr val="black">
                  <a:alpha val="40000"/>
                </a:prstClr>
              </a:outerShdw>
            </a:effectLst>
          </p:spPr>
        </p:cxnSp>
        <p:sp>
          <p:nvSpPr>
            <p:cNvPr id="93" name="Oval 142">
              <a:extLst>
                <a:ext uri="{FF2B5EF4-FFF2-40B4-BE49-F238E27FC236}">
                  <a16:creationId xmlns:a16="http://schemas.microsoft.com/office/drawing/2014/main" id="{A3F97844-3E54-49B1-92F3-CF168642FDDD}"/>
                </a:ext>
              </a:extLst>
            </p:cNvPr>
            <p:cNvSpPr/>
            <p:nvPr/>
          </p:nvSpPr>
          <p:spPr bwMode="auto">
            <a:xfrm>
              <a:off x="2712756" y="3990529"/>
              <a:ext cx="256385" cy="256385"/>
            </a:xfrm>
            <a:prstGeom prst="ellipse">
              <a:avLst/>
            </a:prstGeom>
            <a:solidFill>
              <a:srgbClr val="002050"/>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Pro Semibold" panose="020B0702040504020203" pitchFamily="34" charset="0"/>
                  <a:cs typeface="Segoe UI Light"/>
                </a:rPr>
                <a:t>3</a:t>
              </a:r>
            </a:p>
          </p:txBody>
        </p:sp>
      </p:grpSp>
      <p:grpSp>
        <p:nvGrpSpPr>
          <p:cNvPr id="94" name="Group 102">
            <a:extLst>
              <a:ext uri="{FF2B5EF4-FFF2-40B4-BE49-F238E27FC236}">
                <a16:creationId xmlns:a16="http://schemas.microsoft.com/office/drawing/2014/main" id="{A12BF511-639E-4039-B5F7-5619537630D3}"/>
              </a:ext>
            </a:extLst>
          </p:cNvPr>
          <p:cNvGrpSpPr/>
          <p:nvPr/>
        </p:nvGrpSpPr>
        <p:grpSpPr>
          <a:xfrm>
            <a:off x="7787505" y="4801978"/>
            <a:ext cx="3406136" cy="587682"/>
            <a:chOff x="7787505" y="5258366"/>
            <a:chExt cx="3406136" cy="587682"/>
          </a:xfrm>
        </p:grpSpPr>
        <p:grpSp>
          <p:nvGrpSpPr>
            <p:cNvPr id="95" name="Group 103">
              <a:extLst>
                <a:ext uri="{FF2B5EF4-FFF2-40B4-BE49-F238E27FC236}">
                  <a16:creationId xmlns:a16="http://schemas.microsoft.com/office/drawing/2014/main" id="{0DDE7EA1-4BBD-4333-B597-AD2CCCAB2964}"/>
                </a:ext>
              </a:extLst>
            </p:cNvPr>
            <p:cNvGrpSpPr/>
            <p:nvPr/>
          </p:nvGrpSpPr>
          <p:grpSpPr>
            <a:xfrm>
              <a:off x="7787505" y="5258366"/>
              <a:ext cx="3406136" cy="587682"/>
              <a:chOff x="3519131" y="2542018"/>
              <a:chExt cx="3406136" cy="587682"/>
            </a:xfrm>
          </p:grpSpPr>
          <p:grpSp>
            <p:nvGrpSpPr>
              <p:cNvPr id="102" name="Group 110">
                <a:extLst>
                  <a:ext uri="{FF2B5EF4-FFF2-40B4-BE49-F238E27FC236}">
                    <a16:creationId xmlns:a16="http://schemas.microsoft.com/office/drawing/2014/main" id="{85580F79-FC99-4F98-A997-8FC2CC9B38DD}"/>
                  </a:ext>
                </a:extLst>
              </p:cNvPr>
              <p:cNvGrpSpPr/>
              <p:nvPr/>
            </p:nvGrpSpPr>
            <p:grpSpPr>
              <a:xfrm>
                <a:off x="3519131" y="2542018"/>
                <a:ext cx="3334218" cy="498768"/>
                <a:chOff x="7837970" y="2542018"/>
                <a:chExt cx="3334218" cy="498768"/>
              </a:xfrm>
            </p:grpSpPr>
            <p:sp>
              <p:nvSpPr>
                <p:cNvPr id="109" name="Rectangle: Rounded Corners 121">
                  <a:extLst>
                    <a:ext uri="{FF2B5EF4-FFF2-40B4-BE49-F238E27FC236}">
                      <a16:creationId xmlns:a16="http://schemas.microsoft.com/office/drawing/2014/main" id="{39F9DD1E-DBCB-43A0-A61C-22EED940CCB6}"/>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110" name="Rectangle: Rounded Corners 122">
                  <a:extLst>
                    <a:ext uri="{FF2B5EF4-FFF2-40B4-BE49-F238E27FC236}">
                      <a16:creationId xmlns:a16="http://schemas.microsoft.com/office/drawing/2014/main" id="{63B57DA0-6DF4-4012-B339-0361FEBB5E28}"/>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103" name="Group 111">
                <a:extLst>
                  <a:ext uri="{FF2B5EF4-FFF2-40B4-BE49-F238E27FC236}">
                    <a16:creationId xmlns:a16="http://schemas.microsoft.com/office/drawing/2014/main" id="{66EB4CEE-2BF2-4A07-A83E-18D0EC72113C}"/>
                  </a:ext>
                </a:extLst>
              </p:cNvPr>
              <p:cNvGrpSpPr/>
              <p:nvPr/>
            </p:nvGrpSpPr>
            <p:grpSpPr>
              <a:xfrm>
                <a:off x="3555090" y="2586475"/>
                <a:ext cx="3334218" cy="498768"/>
                <a:chOff x="7837970" y="2542018"/>
                <a:chExt cx="3334218" cy="498768"/>
              </a:xfrm>
            </p:grpSpPr>
            <p:sp>
              <p:nvSpPr>
                <p:cNvPr id="107" name="Rectangle: Rounded Corners 116">
                  <a:extLst>
                    <a:ext uri="{FF2B5EF4-FFF2-40B4-BE49-F238E27FC236}">
                      <a16:creationId xmlns:a16="http://schemas.microsoft.com/office/drawing/2014/main" id="{F7062E15-E8E2-4A14-91AF-9266937240FB}"/>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sp>
              <p:nvSpPr>
                <p:cNvPr id="108" name="Rectangle: Rounded Corners 120">
                  <a:extLst>
                    <a:ext uri="{FF2B5EF4-FFF2-40B4-BE49-F238E27FC236}">
                      <a16:creationId xmlns:a16="http://schemas.microsoft.com/office/drawing/2014/main" id="{B0CEA9CD-A8AC-46AF-A8B3-52762A869B4F}"/>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ndParaRPr>
                </a:p>
              </p:txBody>
            </p:sp>
          </p:grpSp>
          <p:grpSp>
            <p:nvGrpSpPr>
              <p:cNvPr id="104" name="Group 112">
                <a:extLst>
                  <a:ext uri="{FF2B5EF4-FFF2-40B4-BE49-F238E27FC236}">
                    <a16:creationId xmlns:a16="http://schemas.microsoft.com/office/drawing/2014/main" id="{EA0510D4-2316-445B-AEE0-951A1995C23E}"/>
                  </a:ext>
                </a:extLst>
              </p:cNvPr>
              <p:cNvGrpSpPr/>
              <p:nvPr/>
            </p:nvGrpSpPr>
            <p:grpSpPr>
              <a:xfrm>
                <a:off x="3591049" y="2630932"/>
                <a:ext cx="3334218" cy="498768"/>
                <a:chOff x="7837970" y="2542018"/>
                <a:chExt cx="3334218" cy="498768"/>
              </a:xfrm>
            </p:grpSpPr>
            <p:sp>
              <p:nvSpPr>
                <p:cNvPr id="105" name="Rectangle: Rounded Corners 114">
                  <a:extLst>
                    <a:ext uri="{FF2B5EF4-FFF2-40B4-BE49-F238E27FC236}">
                      <a16:creationId xmlns:a16="http://schemas.microsoft.com/office/drawing/2014/main" id="{123148E2-AB4A-483C-AACD-3D7C0E37E8DC}"/>
                    </a:ext>
                  </a:extLst>
                </p:cNvPr>
                <p:cNvSpPr/>
                <p:nvPr/>
              </p:nvSpPr>
              <p:spPr bwMode="auto">
                <a:xfrm>
                  <a:off x="7837970"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Active </a:t>
                  </a:r>
                </a:p>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Directory</a:t>
                  </a:r>
                </a:p>
              </p:txBody>
            </p:sp>
            <p:sp>
              <p:nvSpPr>
                <p:cNvPr id="106" name="Rectangle: Rounded Corners 115">
                  <a:extLst>
                    <a:ext uri="{FF2B5EF4-FFF2-40B4-BE49-F238E27FC236}">
                      <a16:creationId xmlns:a16="http://schemas.microsoft.com/office/drawing/2014/main" id="{1C39061F-B2FA-470C-A818-2D809D21DE9A}"/>
                    </a:ext>
                  </a:extLst>
                </p:cNvPr>
                <p:cNvSpPr/>
                <p:nvPr/>
              </p:nvSpPr>
              <p:spPr bwMode="auto">
                <a:xfrm>
                  <a:off x="9541038" y="2542018"/>
                  <a:ext cx="1631150" cy="498768"/>
                </a:xfrm>
                <a:prstGeom prst="roundRect">
                  <a:avLst/>
                </a:prstGeom>
                <a:solidFill>
                  <a:srgbClr val="0078D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User Profile</a:t>
                  </a:r>
                </a:p>
                <a:p>
                  <a:pPr marL="0" marR="0" lvl="0" indent="0" defTabSz="932293"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rPr>
                    <a:t>File Server</a:t>
                  </a:r>
                </a:p>
              </p:txBody>
            </p:sp>
          </p:grpSp>
        </p:grpSp>
        <p:grpSp>
          <p:nvGrpSpPr>
            <p:cNvPr id="96" name="Group 104">
              <a:extLst>
                <a:ext uri="{FF2B5EF4-FFF2-40B4-BE49-F238E27FC236}">
                  <a16:creationId xmlns:a16="http://schemas.microsoft.com/office/drawing/2014/main" id="{D7F08EA8-E07A-47CA-99DD-9039A448FBD9}"/>
                </a:ext>
              </a:extLst>
            </p:cNvPr>
            <p:cNvGrpSpPr/>
            <p:nvPr/>
          </p:nvGrpSpPr>
          <p:grpSpPr>
            <a:xfrm>
              <a:off x="8883843" y="5370593"/>
              <a:ext cx="378819" cy="378819"/>
              <a:chOff x="5564119" y="2081144"/>
              <a:chExt cx="501718" cy="501718"/>
            </a:xfrm>
          </p:grpSpPr>
          <p:sp>
            <p:nvSpPr>
              <p:cNvPr id="100" name="Diamond 108">
                <a:extLst>
                  <a:ext uri="{FF2B5EF4-FFF2-40B4-BE49-F238E27FC236}">
                    <a16:creationId xmlns:a16="http://schemas.microsoft.com/office/drawing/2014/main" id="{CEF7FB4D-B580-4D8F-8A8C-A7B281147748}"/>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1" name="Graphic 109">
                <a:extLst>
                  <a:ext uri="{FF2B5EF4-FFF2-40B4-BE49-F238E27FC236}">
                    <a16:creationId xmlns:a16="http://schemas.microsoft.com/office/drawing/2014/main" id="{D1C096E6-FA3A-4AD6-BF93-5746C9FF36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64119" y="2081144"/>
                <a:ext cx="501718" cy="501718"/>
              </a:xfrm>
              <a:prstGeom prst="rect">
                <a:avLst/>
              </a:prstGeom>
            </p:spPr>
          </p:pic>
        </p:grpSp>
        <p:grpSp>
          <p:nvGrpSpPr>
            <p:cNvPr id="97" name="Group 105">
              <a:extLst>
                <a:ext uri="{FF2B5EF4-FFF2-40B4-BE49-F238E27FC236}">
                  <a16:creationId xmlns:a16="http://schemas.microsoft.com/office/drawing/2014/main" id="{47B337CA-6FC4-43A8-96D4-5788E639A3D6}"/>
                </a:ext>
              </a:extLst>
            </p:cNvPr>
            <p:cNvGrpSpPr/>
            <p:nvPr/>
          </p:nvGrpSpPr>
          <p:grpSpPr>
            <a:xfrm>
              <a:off x="10569241" y="5402721"/>
              <a:ext cx="396950" cy="355079"/>
              <a:chOff x="10633596" y="3514287"/>
              <a:chExt cx="396950" cy="355079"/>
            </a:xfrm>
          </p:grpSpPr>
          <p:sp>
            <p:nvSpPr>
              <p:cNvPr id="98" name="Hexagon 106">
                <a:extLst>
                  <a:ext uri="{FF2B5EF4-FFF2-40B4-BE49-F238E27FC236}">
                    <a16:creationId xmlns:a16="http://schemas.microsoft.com/office/drawing/2014/main" id="{01A4B5AA-2814-4965-8BF8-D43DBCD7F416}"/>
                  </a:ext>
                </a:extLst>
              </p:cNvPr>
              <p:cNvSpPr/>
              <p:nvPr/>
            </p:nvSpPr>
            <p:spPr>
              <a:xfrm>
                <a:off x="10633596" y="3514287"/>
                <a:ext cx="396950" cy="355079"/>
              </a:xfrm>
              <a:prstGeom prst="hexagon">
                <a:avLst>
                  <a:gd name="adj" fmla="val 30307"/>
                  <a:gd name="vf" fmla="val 115470"/>
                </a:avLst>
              </a:prstGeom>
              <a:solidFill>
                <a:srgbClr val="002050"/>
              </a:solidFill>
              <a:ln w="10795" cap="flat" cmpd="sng" algn="ctr">
                <a:noFill/>
                <a:prstDash val="soli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3525" b="0" i="0" u="none" strike="noStrike" kern="0" cap="none" spc="0" normalizeH="0" baseline="0" noProof="0">
                  <a:ln>
                    <a:noFill/>
                  </a:ln>
                  <a:solidFill>
                    <a:srgbClr val="FFFFFF"/>
                  </a:solidFill>
                  <a:effectLst/>
                  <a:uLnTx/>
                  <a:uFillTx/>
                  <a:latin typeface="Segoe UI"/>
                  <a:ea typeface="+mn-ea"/>
                  <a:cs typeface="+mn-cs"/>
                </a:endParaRPr>
              </a:p>
            </p:txBody>
          </p:sp>
          <p:pic>
            <p:nvPicPr>
              <p:cNvPr id="99" name="Picture 107">
                <a:extLst>
                  <a:ext uri="{FF2B5EF4-FFF2-40B4-BE49-F238E27FC236}">
                    <a16:creationId xmlns:a16="http://schemas.microsoft.com/office/drawing/2014/main" id="{80F338EB-2F75-406B-8E7E-66E5534AD8B3}"/>
                  </a:ext>
                </a:extLst>
              </p:cNvPr>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
        <p:nvSpPr>
          <p:cNvPr id="111" name="Rettangolo 110">
            <a:extLst>
              <a:ext uri="{FF2B5EF4-FFF2-40B4-BE49-F238E27FC236}">
                <a16:creationId xmlns:a16="http://schemas.microsoft.com/office/drawing/2014/main" id="{788C5F6C-DAAD-4554-B2CA-7D1A85930DC2}"/>
              </a:ext>
            </a:extLst>
          </p:cNvPr>
          <p:cNvSpPr/>
          <p:nvPr/>
        </p:nvSpPr>
        <p:spPr>
          <a:xfrm>
            <a:off x="2991017" y="6501201"/>
            <a:ext cx="8573506" cy="338554"/>
          </a:xfrm>
          <a:prstGeom prst="rect">
            <a:avLst/>
          </a:prstGeom>
        </p:spPr>
        <p:txBody>
          <a:bodyPr wrap="square">
            <a:spAutoFit/>
          </a:bodyPr>
          <a:lstStyle/>
          <a:p>
            <a:pPr algn="ctr"/>
            <a:r>
              <a:rPr lang="it-IT" sz="1600" dirty="0">
                <a:solidFill>
                  <a:schemeClr val="accent4"/>
                </a:solidFill>
              </a:rPr>
              <a:t>Il traffico RDP fluisce tra l’RD client e la VM session </a:t>
            </a:r>
            <a:r>
              <a:rPr lang="it-IT" sz="1600" dirty="0" err="1">
                <a:solidFill>
                  <a:schemeClr val="accent4"/>
                </a:solidFill>
              </a:rPr>
              <a:t>host</a:t>
            </a:r>
            <a:r>
              <a:rPr lang="it-IT" sz="1600" dirty="0">
                <a:solidFill>
                  <a:schemeClr val="accent4"/>
                </a:solidFill>
              </a:rPr>
              <a:t> VM sulle connessioni 3 e 4</a:t>
            </a:r>
          </a:p>
        </p:txBody>
      </p:sp>
    </p:spTree>
    <p:extLst>
      <p:ext uri="{BB962C8B-B14F-4D97-AF65-F5344CB8AC3E}">
        <p14:creationId xmlns:p14="http://schemas.microsoft.com/office/powerpoint/2010/main" val="163093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88"/>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fade">
                                      <p:cBhvr>
                                        <p:cTn id="30" dur="500"/>
                                        <p:tgtEl>
                                          <p:spTgt spid="9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F3723C-F365-49BD-910C-6E803BCFE43E}"/>
              </a:ext>
            </a:extLst>
          </p:cNvPr>
          <p:cNvSpPr>
            <a:spLocks noGrp="1"/>
          </p:cNvSpPr>
          <p:nvPr>
            <p:ph type="title"/>
          </p:nvPr>
        </p:nvSpPr>
        <p:spPr/>
        <p:txBody>
          <a:bodyPr/>
          <a:lstStyle/>
          <a:p>
            <a:r>
              <a:rPr lang="it-IT" dirty="0"/>
              <a:t>Requisiti in termini di risorse</a:t>
            </a:r>
          </a:p>
        </p:txBody>
      </p:sp>
      <p:cxnSp>
        <p:nvCxnSpPr>
          <p:cNvPr id="3" name="Straight Connector 119">
            <a:extLst>
              <a:ext uri="{FF2B5EF4-FFF2-40B4-BE49-F238E27FC236}">
                <a16:creationId xmlns:a16="http://schemas.microsoft.com/office/drawing/2014/main" id="{8923B32D-64DD-4C9E-AA0F-5A89F982CF65}"/>
              </a:ext>
            </a:extLst>
          </p:cNvPr>
          <p:cNvCxnSpPr>
            <a:cxnSpLocks/>
          </p:cNvCxnSpPr>
          <p:nvPr/>
        </p:nvCxnSpPr>
        <p:spPr>
          <a:xfrm flipV="1">
            <a:off x="5934263" y="1699152"/>
            <a:ext cx="0" cy="1996718"/>
          </a:xfrm>
          <a:prstGeom prst="line">
            <a:avLst/>
          </a:prstGeom>
          <a:noFill/>
          <a:ln w="12700" cap="flat" cmpd="sng" algn="ctr">
            <a:solidFill>
              <a:srgbClr val="1A1A1A">
                <a:lumMod val="50000"/>
              </a:srgbClr>
            </a:solidFill>
            <a:prstDash val="dash"/>
          </a:ln>
          <a:effectLst/>
        </p:spPr>
      </p:cxnSp>
      <p:cxnSp>
        <p:nvCxnSpPr>
          <p:cNvPr id="4" name="Straight Connector 120">
            <a:extLst>
              <a:ext uri="{FF2B5EF4-FFF2-40B4-BE49-F238E27FC236}">
                <a16:creationId xmlns:a16="http://schemas.microsoft.com/office/drawing/2014/main" id="{4BBA0DDE-6636-4B48-A595-D0C032CD3AD7}"/>
              </a:ext>
            </a:extLst>
          </p:cNvPr>
          <p:cNvCxnSpPr>
            <a:cxnSpLocks/>
          </p:cNvCxnSpPr>
          <p:nvPr/>
        </p:nvCxnSpPr>
        <p:spPr>
          <a:xfrm flipV="1">
            <a:off x="8278878" y="1699152"/>
            <a:ext cx="0" cy="1996718"/>
          </a:xfrm>
          <a:prstGeom prst="line">
            <a:avLst/>
          </a:prstGeom>
          <a:noFill/>
          <a:ln w="12700" cap="flat" cmpd="sng" algn="ctr">
            <a:solidFill>
              <a:srgbClr val="1A1A1A">
                <a:lumMod val="50000"/>
              </a:srgbClr>
            </a:solidFill>
            <a:prstDash val="dash"/>
          </a:ln>
          <a:effectLst/>
        </p:spPr>
      </p:cxnSp>
      <p:cxnSp>
        <p:nvCxnSpPr>
          <p:cNvPr id="5" name="Straight Connector 66">
            <a:extLst>
              <a:ext uri="{FF2B5EF4-FFF2-40B4-BE49-F238E27FC236}">
                <a16:creationId xmlns:a16="http://schemas.microsoft.com/office/drawing/2014/main" id="{83701E0A-0D75-4C41-B387-E8B0CA942DC4}"/>
              </a:ext>
            </a:extLst>
          </p:cNvPr>
          <p:cNvCxnSpPr>
            <a:cxnSpLocks/>
          </p:cNvCxnSpPr>
          <p:nvPr/>
        </p:nvCxnSpPr>
        <p:spPr>
          <a:xfrm flipV="1">
            <a:off x="3581833" y="1699153"/>
            <a:ext cx="0" cy="1996717"/>
          </a:xfrm>
          <a:prstGeom prst="line">
            <a:avLst/>
          </a:prstGeom>
          <a:noFill/>
          <a:ln w="12700" cap="flat" cmpd="sng" algn="ctr">
            <a:solidFill>
              <a:srgbClr val="1A1A1A">
                <a:lumMod val="50000"/>
              </a:srgbClr>
            </a:solidFill>
            <a:prstDash val="dash"/>
          </a:ln>
          <a:effectLst/>
        </p:spPr>
      </p:cxnSp>
      <p:sp>
        <p:nvSpPr>
          <p:cNvPr id="6" name="Rectangle 64">
            <a:extLst>
              <a:ext uri="{FF2B5EF4-FFF2-40B4-BE49-F238E27FC236}">
                <a16:creationId xmlns:a16="http://schemas.microsoft.com/office/drawing/2014/main" id="{264C79AC-AB2D-4C33-8580-316CD8E45364}"/>
              </a:ext>
            </a:extLst>
          </p:cNvPr>
          <p:cNvSpPr/>
          <p:nvPr/>
        </p:nvSpPr>
        <p:spPr>
          <a:xfrm>
            <a:off x="1308798" y="3288189"/>
            <a:ext cx="6905033" cy="276999"/>
          </a:xfrm>
          <a:prstGeom prst="rect">
            <a:avLst/>
          </a:prstGeom>
          <a:solidFill>
            <a:srgbClr val="93CCF7"/>
          </a:solidFill>
          <a:ln>
            <a:noFill/>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VM config (minimum): 4 cores, 8 GB memory, 40 GB OS disk (Az: D4S V3)</a:t>
            </a:r>
          </a:p>
        </p:txBody>
      </p:sp>
      <p:sp>
        <p:nvSpPr>
          <p:cNvPr id="7" name="Rectangle 75">
            <a:extLst>
              <a:ext uri="{FF2B5EF4-FFF2-40B4-BE49-F238E27FC236}">
                <a16:creationId xmlns:a16="http://schemas.microsoft.com/office/drawing/2014/main" id="{B0B23B22-6F63-4A0D-B8C7-9D227501B78F}"/>
              </a:ext>
            </a:extLst>
          </p:cNvPr>
          <p:cNvSpPr/>
          <p:nvPr/>
        </p:nvSpPr>
        <p:spPr>
          <a:xfrm>
            <a:off x="8351606" y="1735139"/>
            <a:ext cx="2212848" cy="365760"/>
          </a:xfrm>
          <a:prstGeom prst="rect">
            <a:avLst/>
          </a:prstGeom>
          <a:solidFill>
            <a:srgbClr val="FFD710"/>
          </a:solidFill>
          <a:ln>
            <a:noFill/>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Segoe UI"/>
                <a:ea typeface="+mn-ea"/>
                <a:cs typeface="+mn-cs"/>
              </a:rPr>
              <a:t>Power worker</a:t>
            </a:r>
          </a:p>
        </p:txBody>
      </p:sp>
      <p:sp>
        <p:nvSpPr>
          <p:cNvPr id="8" name="Rectangle 76">
            <a:extLst>
              <a:ext uri="{FF2B5EF4-FFF2-40B4-BE49-F238E27FC236}">
                <a16:creationId xmlns:a16="http://schemas.microsoft.com/office/drawing/2014/main" id="{384A5344-2801-494B-B255-C255A715910D}"/>
              </a:ext>
            </a:extLst>
          </p:cNvPr>
          <p:cNvSpPr/>
          <p:nvPr/>
        </p:nvSpPr>
        <p:spPr>
          <a:xfrm>
            <a:off x="1299739" y="1735139"/>
            <a:ext cx="2212848" cy="365760"/>
          </a:xfrm>
          <a:prstGeom prst="rect">
            <a:avLst/>
          </a:prstGeom>
          <a:solidFill>
            <a:srgbClr val="1084D7"/>
          </a:solidFill>
          <a:ln>
            <a:noFill/>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Segoe UI"/>
                <a:ea typeface="+mn-ea"/>
                <a:cs typeface="+mn-cs"/>
              </a:rPr>
              <a:t>Task worker</a:t>
            </a:r>
          </a:p>
        </p:txBody>
      </p:sp>
      <p:sp>
        <p:nvSpPr>
          <p:cNvPr id="9" name="Rectangle 77">
            <a:extLst>
              <a:ext uri="{FF2B5EF4-FFF2-40B4-BE49-F238E27FC236}">
                <a16:creationId xmlns:a16="http://schemas.microsoft.com/office/drawing/2014/main" id="{E36C715B-DE10-46E3-9A27-7C0B2383A25E}"/>
              </a:ext>
            </a:extLst>
          </p:cNvPr>
          <p:cNvSpPr/>
          <p:nvPr/>
        </p:nvSpPr>
        <p:spPr>
          <a:xfrm>
            <a:off x="3650361" y="1735139"/>
            <a:ext cx="2212848" cy="365760"/>
          </a:xfrm>
          <a:prstGeom prst="rect">
            <a:avLst/>
          </a:prstGeom>
          <a:solidFill>
            <a:srgbClr val="10C7FF"/>
          </a:solidFill>
          <a:ln>
            <a:noFill/>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Segoe UI"/>
                <a:ea typeface="+mn-ea"/>
                <a:cs typeface="+mn-cs"/>
              </a:rPr>
              <a:t>Knowledge worker</a:t>
            </a:r>
          </a:p>
        </p:txBody>
      </p:sp>
      <p:sp>
        <p:nvSpPr>
          <p:cNvPr id="10" name="Rectangle 78">
            <a:extLst>
              <a:ext uri="{FF2B5EF4-FFF2-40B4-BE49-F238E27FC236}">
                <a16:creationId xmlns:a16="http://schemas.microsoft.com/office/drawing/2014/main" id="{2DD51AB2-478A-4079-83D5-1607AB50F235}"/>
              </a:ext>
            </a:extLst>
          </p:cNvPr>
          <p:cNvSpPr/>
          <p:nvPr/>
        </p:nvSpPr>
        <p:spPr>
          <a:xfrm>
            <a:off x="6000983" y="1735139"/>
            <a:ext cx="2212848" cy="365760"/>
          </a:xfrm>
          <a:prstGeom prst="rect">
            <a:avLst/>
          </a:prstGeom>
          <a:solidFill>
            <a:srgbClr val="34FA5B"/>
          </a:solidFill>
          <a:ln>
            <a:noFill/>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Segoe UI"/>
                <a:ea typeface="+mn-ea"/>
                <a:cs typeface="+mn-cs"/>
              </a:rPr>
              <a:t>Professional worker</a:t>
            </a:r>
          </a:p>
        </p:txBody>
      </p:sp>
      <p:sp>
        <p:nvSpPr>
          <p:cNvPr id="11" name="Rectangle 84">
            <a:extLst>
              <a:ext uri="{FF2B5EF4-FFF2-40B4-BE49-F238E27FC236}">
                <a16:creationId xmlns:a16="http://schemas.microsoft.com/office/drawing/2014/main" id="{3CCBF2AD-8E47-4F0A-99C3-75F1AF4E57BC}"/>
              </a:ext>
            </a:extLst>
          </p:cNvPr>
          <p:cNvSpPr/>
          <p:nvPr/>
        </p:nvSpPr>
        <p:spPr>
          <a:xfrm>
            <a:off x="8351606" y="2243409"/>
            <a:ext cx="2212848" cy="461665"/>
          </a:xfrm>
          <a:prstGeom prst="rect">
            <a:avLst/>
          </a:prstGeom>
          <a:solidFill>
            <a:srgbClr val="FFF0A3"/>
          </a:solidFill>
          <a:ln>
            <a:noFill/>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1 user per vCPU</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1.5 GB memory per user</a:t>
            </a:r>
          </a:p>
        </p:txBody>
      </p:sp>
      <p:sp>
        <p:nvSpPr>
          <p:cNvPr id="12" name="Rectangle 85">
            <a:extLst>
              <a:ext uri="{FF2B5EF4-FFF2-40B4-BE49-F238E27FC236}">
                <a16:creationId xmlns:a16="http://schemas.microsoft.com/office/drawing/2014/main" id="{932FEE6A-C2BF-4F3F-B9E7-ADDF98D6C0EB}"/>
              </a:ext>
            </a:extLst>
          </p:cNvPr>
          <p:cNvSpPr/>
          <p:nvPr/>
        </p:nvSpPr>
        <p:spPr>
          <a:xfrm>
            <a:off x="1299739" y="2242994"/>
            <a:ext cx="2212848" cy="461665"/>
          </a:xfrm>
          <a:prstGeom prst="rect">
            <a:avLst/>
          </a:prstGeom>
          <a:solidFill>
            <a:srgbClr val="93CCF7"/>
          </a:solidFill>
          <a:ln>
            <a:noFill/>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6 users per vCPU</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250 MB memory per user</a:t>
            </a:r>
          </a:p>
        </p:txBody>
      </p:sp>
      <p:sp>
        <p:nvSpPr>
          <p:cNvPr id="13" name="Rectangle 86">
            <a:extLst>
              <a:ext uri="{FF2B5EF4-FFF2-40B4-BE49-F238E27FC236}">
                <a16:creationId xmlns:a16="http://schemas.microsoft.com/office/drawing/2014/main" id="{28BBC1E5-3DA1-4472-97F8-76C18AE2BE10}"/>
              </a:ext>
            </a:extLst>
          </p:cNvPr>
          <p:cNvSpPr/>
          <p:nvPr/>
        </p:nvSpPr>
        <p:spPr>
          <a:xfrm>
            <a:off x="3650361" y="2242994"/>
            <a:ext cx="2212848" cy="461665"/>
          </a:xfrm>
          <a:prstGeom prst="rect">
            <a:avLst/>
          </a:prstGeom>
          <a:solidFill>
            <a:srgbClr val="AFECFF"/>
          </a:solidFill>
          <a:ln>
            <a:noFill/>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4 users per vCPU</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450 MB memory per user</a:t>
            </a:r>
          </a:p>
        </p:txBody>
      </p:sp>
      <p:sp>
        <p:nvSpPr>
          <p:cNvPr id="14" name="Rectangle 87">
            <a:extLst>
              <a:ext uri="{FF2B5EF4-FFF2-40B4-BE49-F238E27FC236}">
                <a16:creationId xmlns:a16="http://schemas.microsoft.com/office/drawing/2014/main" id="{46410022-7EFC-421E-AAC6-1197781EF68F}"/>
              </a:ext>
            </a:extLst>
          </p:cNvPr>
          <p:cNvSpPr/>
          <p:nvPr/>
        </p:nvSpPr>
        <p:spPr>
          <a:xfrm>
            <a:off x="6000983" y="2242994"/>
            <a:ext cx="2212848" cy="461665"/>
          </a:xfrm>
          <a:prstGeom prst="rect">
            <a:avLst/>
          </a:prstGeom>
          <a:solidFill>
            <a:srgbClr val="34FA5B"/>
          </a:solidFill>
          <a:ln>
            <a:noFill/>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3 users per vCPU</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650 MB memory per user</a:t>
            </a:r>
          </a:p>
        </p:txBody>
      </p:sp>
      <p:sp>
        <p:nvSpPr>
          <p:cNvPr id="15" name="Rectangle 89">
            <a:extLst>
              <a:ext uri="{FF2B5EF4-FFF2-40B4-BE49-F238E27FC236}">
                <a16:creationId xmlns:a16="http://schemas.microsoft.com/office/drawing/2014/main" id="{DFF6B7A8-7DC9-43B7-87A8-1AAC1B48C232}"/>
              </a:ext>
            </a:extLst>
          </p:cNvPr>
          <p:cNvSpPr/>
          <p:nvPr/>
        </p:nvSpPr>
        <p:spPr>
          <a:xfrm>
            <a:off x="1299739" y="2842580"/>
            <a:ext cx="9255654" cy="276999"/>
          </a:xfrm>
          <a:prstGeom prst="rect">
            <a:avLst/>
          </a:prstGeom>
          <a:solidFill>
            <a:srgbClr val="93CCF7"/>
          </a:solidFill>
          <a:ln>
            <a:noFill/>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20 GB user storage</a:t>
            </a:r>
          </a:p>
        </p:txBody>
      </p:sp>
      <p:sp>
        <p:nvSpPr>
          <p:cNvPr id="16" name="Rectangle 92">
            <a:extLst>
              <a:ext uri="{FF2B5EF4-FFF2-40B4-BE49-F238E27FC236}">
                <a16:creationId xmlns:a16="http://schemas.microsoft.com/office/drawing/2014/main" id="{7A0C27D5-1886-4AE0-B0C3-17E2CC3B77A2}"/>
              </a:ext>
            </a:extLst>
          </p:cNvPr>
          <p:cNvSpPr/>
          <p:nvPr/>
        </p:nvSpPr>
        <p:spPr>
          <a:xfrm>
            <a:off x="8351606" y="3287962"/>
            <a:ext cx="2212848" cy="276999"/>
          </a:xfrm>
          <a:prstGeom prst="rect">
            <a:avLst/>
          </a:prstGeom>
          <a:solidFill>
            <a:srgbClr val="FFF0A3"/>
          </a:solidFill>
          <a:ln>
            <a:noFill/>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+ 6 cores gaphics (Az: NV6)</a:t>
            </a:r>
          </a:p>
        </p:txBody>
      </p:sp>
      <p:sp>
        <p:nvSpPr>
          <p:cNvPr id="17" name="Rectangle 113">
            <a:extLst>
              <a:ext uri="{FF2B5EF4-FFF2-40B4-BE49-F238E27FC236}">
                <a16:creationId xmlns:a16="http://schemas.microsoft.com/office/drawing/2014/main" id="{21EFE6BD-0722-4478-BECF-6CEBB993EB6C}"/>
              </a:ext>
            </a:extLst>
          </p:cNvPr>
          <p:cNvSpPr/>
          <p:nvPr/>
        </p:nvSpPr>
        <p:spPr>
          <a:xfrm>
            <a:off x="10734317" y="2858605"/>
            <a:ext cx="963726" cy="261610"/>
          </a:xfrm>
          <a:prstGeom prst="rect">
            <a:avLst/>
          </a:prstGeom>
        </p:spPr>
        <p:txBody>
          <a:bodyPr wrap="none" anchor="ctr">
            <a:spAutoFit/>
          </a:bodyPr>
          <a:lstStyle/>
          <a:p>
            <a:pPr algn="ctr">
              <a:defRPr/>
            </a:pPr>
            <a:r>
              <a:rPr lang="en-US" sz="1100">
                <a:solidFill>
                  <a:srgbClr val="1A1A1A"/>
                </a:solidFill>
                <a:latin typeface="Segoe UI"/>
              </a:rPr>
              <a:t>User profiles</a:t>
            </a:r>
            <a:endParaRPr lang="en-US" sz="1100">
              <a:gradFill>
                <a:gsLst>
                  <a:gs pos="1250">
                    <a:srgbClr val="1A1A1A"/>
                  </a:gs>
                  <a:gs pos="100000">
                    <a:srgbClr val="1A1A1A"/>
                  </a:gs>
                </a:gsLst>
                <a:lin ang="5400000" scaled="0"/>
              </a:gradFill>
              <a:latin typeface="Segoe UI"/>
            </a:endParaRPr>
          </a:p>
        </p:txBody>
      </p:sp>
      <p:sp>
        <p:nvSpPr>
          <p:cNvPr id="18" name="Double Brace 61">
            <a:extLst>
              <a:ext uri="{FF2B5EF4-FFF2-40B4-BE49-F238E27FC236}">
                <a16:creationId xmlns:a16="http://schemas.microsoft.com/office/drawing/2014/main" id="{E727963E-3EF1-4F99-8267-1E0B1DA2EB40}"/>
              </a:ext>
            </a:extLst>
          </p:cNvPr>
          <p:cNvSpPr/>
          <p:nvPr/>
        </p:nvSpPr>
        <p:spPr>
          <a:xfrm>
            <a:off x="1104357" y="2781213"/>
            <a:ext cx="9588646" cy="405766"/>
          </a:xfrm>
          <a:prstGeom prst="bracePair">
            <a:avLst/>
          </a:prstGeom>
          <a:noFill/>
          <a:ln w="19050" cap="flat" cmpd="sng" algn="ctr">
            <a:solidFill>
              <a:srgbClr val="1A1A1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aphicFrame>
        <p:nvGraphicFramePr>
          <p:cNvPr id="19" name="Table 10">
            <a:extLst>
              <a:ext uri="{FF2B5EF4-FFF2-40B4-BE49-F238E27FC236}">
                <a16:creationId xmlns:a16="http://schemas.microsoft.com/office/drawing/2014/main" id="{04814255-0FA3-4E2A-9D2F-01758E97F121}"/>
              </a:ext>
            </a:extLst>
          </p:cNvPr>
          <p:cNvGraphicFramePr>
            <a:graphicFrameLocks noGrp="1"/>
          </p:cNvGraphicFramePr>
          <p:nvPr>
            <p:extLst>
              <p:ext uri="{D42A27DB-BD31-4B8C-83A1-F6EECF244321}">
                <p14:modId xmlns:p14="http://schemas.microsoft.com/office/powerpoint/2010/main" val="2214986343"/>
              </p:ext>
            </p:extLst>
          </p:nvPr>
        </p:nvGraphicFramePr>
        <p:xfrm>
          <a:off x="118047" y="3772009"/>
          <a:ext cx="5977953" cy="3048001"/>
        </p:xfrm>
        <a:graphic>
          <a:graphicData uri="http://schemas.openxmlformats.org/drawingml/2006/table">
            <a:tbl>
              <a:tblPr firstRow="1" bandRow="1"/>
              <a:tblGrid>
                <a:gridCol w="2810508">
                  <a:extLst>
                    <a:ext uri="{9D8B030D-6E8A-4147-A177-3AD203B41FA5}">
                      <a16:colId xmlns:a16="http://schemas.microsoft.com/office/drawing/2014/main" val="915135796"/>
                    </a:ext>
                  </a:extLst>
                </a:gridCol>
                <a:gridCol w="3167445">
                  <a:extLst>
                    <a:ext uri="{9D8B030D-6E8A-4147-A177-3AD203B41FA5}">
                      <a16:colId xmlns:a16="http://schemas.microsoft.com/office/drawing/2014/main" val="2626503921"/>
                    </a:ext>
                  </a:extLst>
                </a:gridCol>
              </a:tblGrid>
              <a:tr h="629976">
                <a:tc gridSpan="2">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800" dirty="0"/>
                        <a:t>Minimum connection speed per resolution (@ 30 fps)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tc hMerge="1">
                  <a:txBody>
                    <a:bodyPr/>
                    <a:lstStyle/>
                    <a:p>
                      <a:endParaRPr lang="en-US"/>
                    </a:p>
                  </a:txBody>
                  <a:tcPr/>
                </a:tc>
                <a:extLst>
                  <a:ext uri="{0D108BD9-81ED-4DB2-BD59-A6C34878D82A}">
                    <a16:rowId xmlns:a16="http://schemas.microsoft.com/office/drawing/2014/main" val="3445605322"/>
                  </a:ext>
                </a:extLst>
              </a:tr>
              <a:tr h="4836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800" dirty="0">
                          <a:solidFill>
                            <a:schemeClr val="tx2"/>
                          </a:solidFill>
                        </a:rPr>
                        <a:t>Minimum required speed</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800">
                          <a:solidFill>
                            <a:schemeClr val="tx2"/>
                          </a:solidFill>
                        </a:rPr>
                        <a:t>0.5 Mbps</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2342045548"/>
                  </a:ext>
                </a:extLst>
              </a:tr>
              <a:tr h="4836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800" dirty="0">
                          <a:solidFill>
                            <a:schemeClr val="tx2"/>
                          </a:solidFill>
                        </a:rPr>
                        <a:t>1024 × 768 </a:t>
                      </a:r>
                      <a:r>
                        <a:rPr lang="en-US" sz="1800" dirty="0" err="1">
                          <a:solidFill>
                            <a:schemeClr val="tx2"/>
                          </a:solidFill>
                        </a:rPr>
                        <a:t>px</a:t>
                      </a:r>
                      <a:endParaRPr lang="en-US" sz="1800" dirty="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800" dirty="0">
                          <a:solidFill>
                            <a:schemeClr val="tx2"/>
                          </a:solidFill>
                        </a:rPr>
                        <a:t>1.5 Mbps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3549122021"/>
                  </a:ext>
                </a:extLst>
              </a:tr>
              <a:tr h="4836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800">
                          <a:solidFill>
                            <a:schemeClr val="tx2"/>
                          </a:solidFill>
                        </a:rPr>
                        <a:t>1280 </a:t>
                      </a:r>
                      <a:r>
                        <a:rPr lang="en-US" sz="1800" b="0" i="0" u="none" strike="noStrike" noProof="0">
                          <a:solidFill>
                            <a:schemeClr val="tx2"/>
                          </a:solidFill>
                          <a:latin typeface="Segoe UI"/>
                        </a:rPr>
                        <a:t>×</a:t>
                      </a:r>
                      <a:r>
                        <a:rPr lang="en-US" sz="1800">
                          <a:solidFill>
                            <a:schemeClr val="tx2"/>
                          </a:solidFill>
                        </a:rPr>
                        <a:t> 720 px</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800" dirty="0">
                          <a:solidFill>
                            <a:schemeClr val="tx2"/>
                          </a:solidFill>
                        </a:rPr>
                        <a:t>3.0 Mbps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1494598162"/>
                  </a:ext>
                </a:extLst>
              </a:tr>
              <a:tr h="4836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800">
                          <a:solidFill>
                            <a:schemeClr val="tx2"/>
                          </a:solidFill>
                        </a:rPr>
                        <a:t>1920 </a:t>
                      </a:r>
                      <a:r>
                        <a:rPr lang="en-US" sz="1800" b="0" i="0" u="none" strike="noStrike" noProof="0">
                          <a:solidFill>
                            <a:schemeClr val="tx2"/>
                          </a:solidFill>
                          <a:latin typeface="Segoe UI"/>
                        </a:rPr>
                        <a:t>×</a:t>
                      </a:r>
                      <a:r>
                        <a:rPr lang="en-US" sz="1800">
                          <a:solidFill>
                            <a:schemeClr val="tx2"/>
                          </a:solidFill>
                        </a:rPr>
                        <a:t> 1080 px</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800" dirty="0">
                          <a:solidFill>
                            <a:schemeClr val="tx2"/>
                          </a:solidFill>
                        </a:rPr>
                        <a:t>5.0 Mbps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22408045"/>
                  </a:ext>
                </a:extLst>
              </a:tr>
              <a:tr h="48360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800" dirty="0">
                          <a:solidFill>
                            <a:schemeClr val="tx2"/>
                          </a:solidFill>
                        </a:rPr>
                        <a:t>3840 × 2160 px (4K)</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800" dirty="0">
                          <a:solidFill>
                            <a:schemeClr val="tx2"/>
                          </a:solidFill>
                        </a:rPr>
                        <a:t>25.0 Mbps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2907211447"/>
                  </a:ext>
                </a:extLst>
              </a:tr>
            </a:tbl>
          </a:graphicData>
        </a:graphic>
      </p:graphicFrame>
      <p:graphicFrame>
        <p:nvGraphicFramePr>
          <p:cNvPr id="20" name="Table 17">
            <a:extLst>
              <a:ext uri="{FF2B5EF4-FFF2-40B4-BE49-F238E27FC236}">
                <a16:creationId xmlns:a16="http://schemas.microsoft.com/office/drawing/2014/main" id="{4E7034BD-D949-4473-A440-F466DB2E57F8}"/>
              </a:ext>
            </a:extLst>
          </p:cNvPr>
          <p:cNvGraphicFramePr>
            <a:graphicFrameLocks noGrp="1"/>
          </p:cNvGraphicFramePr>
          <p:nvPr>
            <p:extLst>
              <p:ext uri="{D42A27DB-BD31-4B8C-83A1-F6EECF244321}">
                <p14:modId xmlns:p14="http://schemas.microsoft.com/office/powerpoint/2010/main" val="1829377199"/>
              </p:ext>
            </p:extLst>
          </p:nvPr>
        </p:nvGraphicFramePr>
        <p:xfrm>
          <a:off x="6181944" y="3772010"/>
          <a:ext cx="5892010" cy="3048000"/>
        </p:xfrm>
        <a:graphic>
          <a:graphicData uri="http://schemas.openxmlformats.org/drawingml/2006/table">
            <a:tbl>
              <a:tblPr firstRow="1" bandRow="1"/>
              <a:tblGrid>
                <a:gridCol w="1758362">
                  <a:extLst>
                    <a:ext uri="{9D8B030D-6E8A-4147-A177-3AD203B41FA5}">
                      <a16:colId xmlns:a16="http://schemas.microsoft.com/office/drawing/2014/main" val="3069340155"/>
                    </a:ext>
                  </a:extLst>
                </a:gridCol>
                <a:gridCol w="653592">
                  <a:extLst>
                    <a:ext uri="{9D8B030D-6E8A-4147-A177-3AD203B41FA5}">
                      <a16:colId xmlns:a16="http://schemas.microsoft.com/office/drawing/2014/main" val="700797358"/>
                    </a:ext>
                  </a:extLst>
                </a:gridCol>
                <a:gridCol w="619879">
                  <a:extLst>
                    <a:ext uri="{9D8B030D-6E8A-4147-A177-3AD203B41FA5}">
                      <a16:colId xmlns:a16="http://schemas.microsoft.com/office/drawing/2014/main" val="327388955"/>
                    </a:ext>
                  </a:extLst>
                </a:gridCol>
                <a:gridCol w="648488">
                  <a:extLst>
                    <a:ext uri="{9D8B030D-6E8A-4147-A177-3AD203B41FA5}">
                      <a16:colId xmlns:a16="http://schemas.microsoft.com/office/drawing/2014/main" val="1457789920"/>
                    </a:ext>
                  </a:extLst>
                </a:gridCol>
                <a:gridCol w="1029952">
                  <a:extLst>
                    <a:ext uri="{9D8B030D-6E8A-4147-A177-3AD203B41FA5}">
                      <a16:colId xmlns:a16="http://schemas.microsoft.com/office/drawing/2014/main" val="2265437046"/>
                    </a:ext>
                  </a:extLst>
                </a:gridCol>
                <a:gridCol w="1181737">
                  <a:extLst>
                    <a:ext uri="{9D8B030D-6E8A-4147-A177-3AD203B41FA5}">
                      <a16:colId xmlns:a16="http://schemas.microsoft.com/office/drawing/2014/main" val="2584483725"/>
                    </a:ext>
                  </a:extLst>
                </a:gridCol>
              </a:tblGrid>
              <a:tr h="305657">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buNone/>
                      </a:pPr>
                      <a:r>
                        <a:rPr lang="en-US" sz="1200"/>
                        <a:t>Scenario</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37521"/>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200" dirty="0"/>
                        <a:t>0.5</a:t>
                      </a:r>
                      <a:br>
                        <a:rPr lang="en-US" sz="1200" dirty="0"/>
                      </a:br>
                      <a:r>
                        <a:rPr lang="en-US" sz="1200" dirty="0"/>
                        <a:t>Mbps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37521"/>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200" dirty="0"/>
                        <a:t>1.5</a:t>
                      </a:r>
                      <a:br>
                        <a:rPr lang="en-US" sz="1200" dirty="0"/>
                      </a:br>
                      <a:r>
                        <a:rPr lang="en-US" sz="1200" dirty="0"/>
                        <a:t>Mbps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37521"/>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200" dirty="0"/>
                        <a:t>3.0</a:t>
                      </a:r>
                      <a:br>
                        <a:rPr lang="en-US" sz="1200" dirty="0"/>
                      </a:br>
                      <a:r>
                        <a:rPr lang="en-US" sz="1200" dirty="0"/>
                        <a:t>Mbps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37521"/>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200" dirty="0"/>
                        <a:t>5.0</a:t>
                      </a:r>
                      <a:br>
                        <a:rPr lang="en-US" sz="1200" dirty="0"/>
                      </a:br>
                      <a:r>
                        <a:rPr lang="en-US" sz="1200" dirty="0"/>
                        <a:t>Mbps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37521"/>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1200" dirty="0"/>
                        <a:t>25</a:t>
                      </a:r>
                      <a:br>
                        <a:rPr lang="en-US" sz="1200" dirty="0"/>
                      </a:br>
                      <a:r>
                        <a:rPr lang="en-US" sz="1200" dirty="0"/>
                        <a:t>Mbps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37521"/>
                    </a:solidFill>
                  </a:tcPr>
                </a:tc>
                <a:extLst>
                  <a:ext uri="{0D108BD9-81ED-4DB2-BD59-A6C34878D82A}">
                    <a16:rowId xmlns:a16="http://schemas.microsoft.com/office/drawing/2014/main" val="1559233122"/>
                  </a:ext>
                </a:extLst>
              </a:tr>
              <a:tr h="2507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200" dirty="0">
                          <a:solidFill>
                            <a:schemeClr val="tx2"/>
                          </a:solidFill>
                        </a:rPr>
                        <a:t>Connect</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extLst>
                  <a:ext uri="{0D108BD9-81ED-4DB2-BD59-A6C34878D82A}">
                    <a16:rowId xmlns:a16="http://schemas.microsoft.com/office/drawing/2014/main" val="1546683306"/>
                  </a:ext>
                </a:extLst>
              </a:tr>
              <a:tr h="2507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200">
                          <a:solidFill>
                            <a:schemeClr val="tx2"/>
                          </a:solidFill>
                        </a:rPr>
                        <a:t>Excel</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extLst>
                  <a:ext uri="{0D108BD9-81ED-4DB2-BD59-A6C34878D82A}">
                    <a16:rowId xmlns:a16="http://schemas.microsoft.com/office/drawing/2014/main" val="896424484"/>
                  </a:ext>
                </a:extLst>
              </a:tr>
              <a:tr h="2507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200">
                          <a:solidFill>
                            <a:schemeClr val="tx2"/>
                          </a:solidFill>
                        </a:rPr>
                        <a:t>Word</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extLst>
                  <a:ext uri="{0D108BD9-81ED-4DB2-BD59-A6C34878D82A}">
                    <a16:rowId xmlns:a16="http://schemas.microsoft.com/office/drawing/2014/main" val="3835035404"/>
                  </a:ext>
                </a:extLst>
              </a:tr>
              <a:tr h="2507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200">
                          <a:solidFill>
                            <a:schemeClr val="tx2"/>
                          </a:solidFill>
                        </a:rPr>
                        <a:t>PowerPoint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extLst>
                  <a:ext uri="{0D108BD9-81ED-4DB2-BD59-A6C34878D82A}">
                    <a16:rowId xmlns:a16="http://schemas.microsoft.com/office/drawing/2014/main" val="171993605"/>
                  </a:ext>
                </a:extLst>
              </a:tr>
              <a:tr h="2507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200">
                          <a:solidFill>
                            <a:schemeClr val="tx2"/>
                          </a:solidFill>
                        </a:rPr>
                        <a:t>Browser</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extLst>
                  <a:ext uri="{0D108BD9-81ED-4DB2-BD59-A6C34878D82A}">
                    <a16:rowId xmlns:a16="http://schemas.microsoft.com/office/drawing/2014/main" val="2272400390"/>
                  </a:ext>
                </a:extLst>
              </a:tr>
              <a:tr h="2507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200">
                          <a:solidFill>
                            <a:schemeClr val="tx2"/>
                          </a:solidFill>
                        </a:rPr>
                        <a:t>Illustration/Publishing</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extLst>
                  <a:ext uri="{0D108BD9-81ED-4DB2-BD59-A6C34878D82A}">
                    <a16:rowId xmlns:a16="http://schemas.microsoft.com/office/drawing/2014/main" val="304497567"/>
                  </a:ext>
                </a:extLst>
              </a:tr>
              <a:tr h="2507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200">
                          <a:solidFill>
                            <a:schemeClr val="tx2"/>
                          </a:solidFill>
                        </a:rPr>
                        <a:t>CAD/CAM</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extLst>
                  <a:ext uri="{0D108BD9-81ED-4DB2-BD59-A6C34878D82A}">
                    <a16:rowId xmlns:a16="http://schemas.microsoft.com/office/drawing/2014/main" val="281675477"/>
                  </a:ext>
                </a:extLst>
              </a:tr>
              <a:tr h="2507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200">
                          <a:solidFill>
                            <a:schemeClr val="tx2"/>
                          </a:solidFill>
                        </a:rPr>
                        <a:t>Voice Chat</a:t>
                      </a:r>
                      <a:endParaRPr lang="en-US" sz="1200" b="1" baseline="3000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2"/>
                          </a:solidFill>
                          <a:latin typeface="Wingdings" panose="05000000000000000000" pitchFamily="2" charset="2"/>
                        </a:rPr>
                        <a:t>l</a:t>
                      </a:r>
                      <a:endParaRPr lang="en-US" sz="12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2"/>
                          </a:solidFill>
                          <a:latin typeface="Wingdings" panose="05000000000000000000" pitchFamily="2" charset="2"/>
                        </a:rPr>
                        <a:t>l</a:t>
                      </a:r>
                      <a:endParaRPr lang="en-US" sz="1200" dirty="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20000"/>
                      </a:srgbClr>
                    </a:solidFill>
                  </a:tcPr>
                </a:tc>
                <a:extLst>
                  <a:ext uri="{0D108BD9-81ED-4DB2-BD59-A6C34878D82A}">
                    <a16:rowId xmlns:a16="http://schemas.microsoft.com/office/drawing/2014/main" val="1443717231"/>
                  </a:ext>
                </a:extLst>
              </a:tr>
              <a:tr h="33849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200" dirty="0">
                          <a:solidFill>
                            <a:schemeClr val="tx2"/>
                          </a:solidFill>
                        </a:rPr>
                        <a:t>Video Conferencing</a:t>
                      </a:r>
                      <a:endParaRPr lang="en-US" sz="1200" b="1" baseline="30000" dirty="0">
                        <a:solidFill>
                          <a:schemeClr val="tx2"/>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0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0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endParaRPr lang="en-US" sz="1000">
                        <a:solidFill>
                          <a:schemeClr val="tx2"/>
                        </a:solidFill>
                        <a:latin typeface="Wingdings" panose="05000000000000000000" pitchFamily="2" charset="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2"/>
                          </a:solidFill>
                          <a:effectLst/>
                          <a:uLnTx/>
                          <a:uFillTx/>
                          <a:latin typeface="+mn-lt"/>
                          <a:ea typeface="+mn-ea"/>
                          <a:cs typeface="+mn-cs"/>
                        </a:rPr>
                        <a:t>Resolution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2"/>
                          </a:solidFill>
                          <a:effectLst/>
                          <a:uLnTx/>
                          <a:uFillTx/>
                          <a:latin typeface="+mn-lt"/>
                          <a:ea typeface="+mn-ea"/>
                          <a:cs typeface="+mn-cs"/>
                        </a:rPr>
                        <a:t>640 × 480 px</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uLnTx/>
                          <a:uFillTx/>
                          <a:latin typeface="+mn-lt"/>
                          <a:ea typeface="+mn-ea"/>
                          <a:cs typeface="+mn-cs"/>
                        </a:rPr>
                        <a:t>Resolution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uLnTx/>
                          <a:uFillTx/>
                          <a:latin typeface="+mn-lt"/>
                          <a:ea typeface="+mn-ea"/>
                          <a:cs typeface="+mn-cs"/>
                        </a:rPr>
                        <a:t>1280 × 720 </a:t>
                      </a:r>
                      <a:r>
                        <a:rPr kumimoji="0" lang="en-US" sz="1000" b="0" i="0" u="none" strike="noStrike" kern="1200" cap="none" spc="0" normalizeH="0" baseline="0" noProof="0" dirty="0" err="1">
                          <a:ln>
                            <a:noFill/>
                          </a:ln>
                          <a:solidFill>
                            <a:schemeClr val="tx2"/>
                          </a:solidFill>
                          <a:effectLst/>
                          <a:uLnTx/>
                          <a:uFillTx/>
                          <a:latin typeface="+mn-lt"/>
                          <a:ea typeface="+mn-ea"/>
                          <a:cs typeface="+mn-cs"/>
                        </a:rPr>
                        <a:t>px</a:t>
                      </a:r>
                      <a:endParaRPr kumimoji="0" lang="en-US" sz="1000" b="0" i="0" u="none" strike="noStrike" kern="1200" cap="none" spc="0" normalizeH="0" baseline="0" noProof="0" dirty="0">
                        <a:ln>
                          <a:noFill/>
                        </a:ln>
                        <a:solidFill>
                          <a:schemeClr val="tx2"/>
                        </a:solidFill>
                        <a:effectLst/>
                        <a:uLnTx/>
                        <a:uFillTx/>
                        <a:latin typeface="+mn-lt"/>
                        <a:ea typeface="+mn-ea"/>
                        <a:cs typeface="+mn-cs"/>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37521">
                        <a:tint val="40000"/>
                      </a:srgbClr>
                    </a:solidFill>
                  </a:tcPr>
                </a:tc>
                <a:extLst>
                  <a:ext uri="{0D108BD9-81ED-4DB2-BD59-A6C34878D82A}">
                    <a16:rowId xmlns:a16="http://schemas.microsoft.com/office/drawing/2014/main" val="2416523354"/>
                  </a:ext>
                </a:extLst>
              </a:tr>
            </a:tbl>
          </a:graphicData>
        </a:graphic>
      </p:graphicFrame>
    </p:spTree>
    <p:extLst>
      <p:ext uri="{BB962C8B-B14F-4D97-AF65-F5344CB8AC3E}">
        <p14:creationId xmlns:p14="http://schemas.microsoft.com/office/powerpoint/2010/main" val="3677110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7879A2-D563-466D-BECA-A0EA707C58C2}"/>
              </a:ext>
            </a:extLst>
          </p:cNvPr>
          <p:cNvSpPr>
            <a:spLocks noGrp="1"/>
          </p:cNvSpPr>
          <p:nvPr>
            <p:ph type="title"/>
          </p:nvPr>
        </p:nvSpPr>
        <p:spPr/>
        <p:txBody>
          <a:bodyPr/>
          <a:lstStyle/>
          <a:p>
            <a:r>
              <a:rPr lang="it-IT" dirty="0"/>
              <a:t>Multi-user Windows 10 </a:t>
            </a:r>
            <a:r>
              <a:rPr lang="it-IT" dirty="0" err="1"/>
              <a:t>experience</a:t>
            </a:r>
            <a:endParaRPr lang="it-IT" dirty="0"/>
          </a:p>
        </p:txBody>
      </p:sp>
      <p:sp>
        <p:nvSpPr>
          <p:cNvPr id="3" name="Text Placeholder 2">
            <a:extLst>
              <a:ext uri="{FF2B5EF4-FFF2-40B4-BE49-F238E27FC236}">
                <a16:creationId xmlns:a16="http://schemas.microsoft.com/office/drawing/2014/main" id="{2623C258-875E-4EB4-8D91-19E490822E68}"/>
              </a:ext>
            </a:extLst>
          </p:cNvPr>
          <p:cNvSpPr txBox="1">
            <a:spLocks/>
          </p:cNvSpPr>
          <p:nvPr/>
        </p:nvSpPr>
        <p:spPr>
          <a:xfrm>
            <a:off x="427230" y="1837879"/>
            <a:ext cx="5436094" cy="2749471"/>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Segoe UI Semilight" panose="020B0402040204020203" pitchFamily="34" charset="0"/>
              </a:defRPr>
            </a:lvl1pPr>
            <a:lvl2pPr marL="224097"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Windows 10 Enterprise con </a:t>
            </a:r>
            <a:r>
              <a:rPr kumimoji="0" lang="en-US" sz="1600" b="0" i="0" u="none" strike="noStrike" kern="1200" cap="none" spc="0" normalizeH="0" baseline="0" noProof="0" dirty="0" err="1">
                <a:ln>
                  <a:noFill/>
                </a:ln>
                <a:solidFill>
                  <a:srgbClr val="000000"/>
                </a:solidFill>
                <a:effectLst/>
                <a:uLnTx/>
                <a:uFillTx/>
                <a:latin typeface="Segoe UI"/>
                <a:ea typeface="+mn-ea"/>
                <a:cs typeface="Segoe UI Semilight" panose="020B0402040204020203" pitchFamily="34" charset="0"/>
              </a:rPr>
              <a:t>funzionalità</a:t>
            </a:r>
            <a:r>
              <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 multi-session</a:t>
            </a:r>
          </a:p>
          <a:p>
            <a:pPr lvl="0">
              <a:lnSpc>
                <a:spcPct val="100000"/>
              </a:lnSpc>
              <a:spcBef>
                <a:spcPts val="1961"/>
              </a:spcBef>
              <a:spcAft>
                <a:spcPts val="0"/>
              </a:spcAft>
              <a:defRPr/>
            </a:pPr>
            <a:r>
              <a:rPr lang="en-US" sz="1600" dirty="0">
                <a:latin typeface="Segoe UI"/>
              </a:rPr>
              <a:t>OS Semi-annual channel</a:t>
            </a:r>
          </a:p>
          <a:p>
            <a:pPr lvl="0">
              <a:lnSpc>
                <a:spcPct val="100000"/>
              </a:lnSpc>
              <a:spcBef>
                <a:spcPts val="1961"/>
              </a:spcBef>
              <a:spcAft>
                <a:spcPts val="0"/>
              </a:spcAft>
              <a:defRPr/>
            </a:pPr>
            <a:r>
              <a:rPr lang="en-US" sz="1600" dirty="0" err="1">
                <a:latin typeface="Segoe UI"/>
              </a:rPr>
              <a:t>Ottima</a:t>
            </a:r>
            <a:r>
              <a:rPr lang="en-US" sz="1600" dirty="0">
                <a:latin typeface="Segoe UI"/>
              </a:rPr>
              <a:t> </a:t>
            </a:r>
            <a:r>
              <a:rPr lang="en-US" sz="1600" dirty="0" err="1">
                <a:latin typeface="Segoe UI"/>
              </a:rPr>
              <a:t>compatibilità</a:t>
            </a:r>
            <a:r>
              <a:rPr lang="en-US" sz="1600" dirty="0">
                <a:latin typeface="Segoe UI"/>
              </a:rPr>
              <a:t> </a:t>
            </a:r>
            <a:r>
              <a:rPr lang="en-US" sz="1600" dirty="0" err="1">
                <a:latin typeface="Segoe UI"/>
              </a:rPr>
              <a:t>delle</a:t>
            </a:r>
            <a:r>
              <a:rPr lang="en-US" sz="1600" dirty="0">
                <a:latin typeface="Segoe UI"/>
              </a:rPr>
              <a:t> </a:t>
            </a:r>
            <a:r>
              <a:rPr lang="en-US" sz="1600" dirty="0" err="1">
                <a:latin typeface="Segoe UI"/>
              </a:rPr>
              <a:t>applicazioni</a:t>
            </a:r>
            <a:r>
              <a:rPr lang="en-US" sz="1600" dirty="0">
                <a:latin typeface="Segoe UI"/>
              </a:rPr>
              <a:t> (2500+ </a:t>
            </a:r>
            <a:r>
              <a:rPr lang="en-US" sz="1600" dirty="0" err="1">
                <a:latin typeface="Segoe UI"/>
              </a:rPr>
              <a:t>applicazioni</a:t>
            </a:r>
            <a:r>
              <a:rPr lang="en-US" sz="1600" dirty="0">
                <a:latin typeface="Segoe UI"/>
              </a:rPr>
              <a:t> testate </a:t>
            </a:r>
            <a:r>
              <a:rPr lang="en-US" sz="1600" dirty="0" err="1">
                <a:latin typeface="Segoe UI"/>
              </a:rPr>
              <a:t>tra</a:t>
            </a:r>
            <a:r>
              <a:rPr lang="en-US" sz="1600" dirty="0">
                <a:latin typeface="Segoe UI"/>
              </a:rPr>
              <a:t> cui Adobe suite, Google Chrome, etc.)</a:t>
            </a:r>
            <a:endPar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err="1">
                <a:ln>
                  <a:noFill/>
                </a:ln>
                <a:solidFill>
                  <a:srgbClr val="000000"/>
                </a:solidFill>
                <a:effectLst/>
                <a:uLnTx/>
                <a:uFillTx/>
                <a:latin typeface="Segoe UI"/>
                <a:ea typeface="+mn-ea"/>
                <a:cs typeface="Segoe UI Semilight" panose="020B0402040204020203" pitchFamily="34" charset="0"/>
              </a:rPr>
              <a:t>Supporto</a:t>
            </a:r>
            <a:r>
              <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 per Modern Apps (Edge, Cortana e Microsoft Store)</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err="1">
                <a:ln>
                  <a:noFill/>
                </a:ln>
                <a:solidFill>
                  <a:srgbClr val="000000"/>
                </a:solidFill>
                <a:effectLst/>
                <a:uLnTx/>
                <a:uFillTx/>
                <a:latin typeface="Segoe UI"/>
                <a:ea typeface="+mn-ea"/>
                <a:cs typeface="Segoe UI Semilight" panose="020B0402040204020203" pitchFamily="34" charset="0"/>
              </a:rPr>
              <a:t>Ottimizzata</a:t>
            </a:r>
            <a:r>
              <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 per Office 365 </a:t>
            </a:r>
            <a:r>
              <a:rPr kumimoji="0" lang="en-US" sz="1600" b="0" i="0" u="none" strike="noStrike" kern="1200" cap="none" spc="0" normalizeH="0" baseline="0" noProof="0" dirty="0" err="1">
                <a:ln>
                  <a:noFill/>
                </a:ln>
                <a:solidFill>
                  <a:srgbClr val="000000"/>
                </a:solidFill>
                <a:effectLst/>
                <a:uLnTx/>
                <a:uFillTx/>
                <a:latin typeface="Segoe UI"/>
                <a:ea typeface="+mn-ea"/>
                <a:cs typeface="Segoe UI Semilight" panose="020B0402040204020203" pitchFamily="34" charset="0"/>
              </a:rPr>
              <a:t>ProPlus</a:t>
            </a:r>
            <a:endPar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cxnSp>
        <p:nvCxnSpPr>
          <p:cNvPr id="4" name="Straight Connector 7">
            <a:extLst>
              <a:ext uri="{FF2B5EF4-FFF2-40B4-BE49-F238E27FC236}">
                <a16:creationId xmlns:a16="http://schemas.microsoft.com/office/drawing/2014/main" id="{83575D7D-79D1-4EF2-BCB4-94B6D54D67AD}"/>
              </a:ext>
            </a:extLst>
          </p:cNvPr>
          <p:cNvCxnSpPr/>
          <p:nvPr/>
        </p:nvCxnSpPr>
        <p:spPr>
          <a:xfrm>
            <a:off x="866" y="6099612"/>
            <a:ext cx="12190271" cy="0"/>
          </a:xfrm>
          <a:prstGeom prst="line">
            <a:avLst/>
          </a:prstGeom>
          <a:noFill/>
          <a:ln w="25400" cap="rnd" cmpd="sng" algn="ctr">
            <a:solidFill>
              <a:srgbClr val="D83B01"/>
            </a:solidFill>
            <a:prstDash val="solid"/>
            <a:headEnd type="none"/>
            <a:tailEnd type="none"/>
          </a:ln>
          <a:effectLst/>
        </p:spPr>
      </p:cxnSp>
      <p:sp>
        <p:nvSpPr>
          <p:cNvPr id="5" name="Rectangle: Rounded Corners 8">
            <a:extLst>
              <a:ext uri="{FF2B5EF4-FFF2-40B4-BE49-F238E27FC236}">
                <a16:creationId xmlns:a16="http://schemas.microsoft.com/office/drawing/2014/main" id="{E2EAC7ED-A633-4CF1-8F91-57CFB74ECBDD}"/>
              </a:ext>
            </a:extLst>
          </p:cNvPr>
          <p:cNvSpPr/>
          <p:nvPr/>
        </p:nvSpPr>
        <p:spPr bwMode="auto">
          <a:xfrm>
            <a:off x="427230" y="5885733"/>
            <a:ext cx="11334431" cy="427761"/>
          </a:xfrm>
          <a:prstGeom prst="roundRect">
            <a:avLst>
              <a:gd name="adj" fmla="val 50000"/>
            </a:avLst>
          </a:prstGeom>
          <a:solidFill>
            <a:srgbClr val="FFFFFF"/>
          </a:solidFill>
          <a:ln w="25400" cap="flat" cmpd="sng" algn="ctr">
            <a:solidFill>
              <a:srgbClr val="D83B0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9">
            <a:extLst>
              <a:ext uri="{FF2B5EF4-FFF2-40B4-BE49-F238E27FC236}">
                <a16:creationId xmlns:a16="http://schemas.microsoft.com/office/drawing/2014/main" id="{6111B89C-2B75-4D90-A1A0-2314079D7FF2}"/>
              </a:ext>
            </a:extLst>
          </p:cNvPr>
          <p:cNvGrpSpPr/>
          <p:nvPr/>
        </p:nvGrpSpPr>
        <p:grpSpPr>
          <a:xfrm>
            <a:off x="919830" y="6584004"/>
            <a:ext cx="6990528" cy="150811"/>
            <a:chOff x="1732190" y="4238650"/>
            <a:chExt cx="7131715" cy="153857"/>
          </a:xfrm>
        </p:grpSpPr>
        <p:sp>
          <p:nvSpPr>
            <p:cNvPr id="7" name="TextBox 11">
              <a:extLst>
                <a:ext uri="{FF2B5EF4-FFF2-40B4-BE49-F238E27FC236}">
                  <a16:creationId xmlns:a16="http://schemas.microsoft.com/office/drawing/2014/main" id="{34AD5F2A-9B02-4AA9-A825-03B1A2776E5A}"/>
                </a:ext>
              </a:extLst>
            </p:cNvPr>
            <p:cNvSpPr txBox="1"/>
            <p:nvPr/>
          </p:nvSpPr>
          <p:spPr>
            <a:xfrm>
              <a:off x="1732190" y="4238650"/>
              <a:ext cx="962526" cy="153857"/>
            </a:xfrm>
            <a:prstGeom prst="rect">
              <a:avLst/>
            </a:prstGeom>
            <a:noFill/>
          </p:spPr>
          <p:txBody>
            <a:bodyPr wrap="square" lIns="0" tIns="0" rIns="0" bIns="0" rtlCol="0">
              <a:spAutoFit/>
            </a:bodyPr>
            <a:lstStyle/>
            <a:p>
              <a:pPr algn="ctr" defTabSz="914139">
                <a:defRPr/>
              </a:pPr>
              <a:r>
                <a:rPr lang="en-US" sz="980" dirty="0">
                  <a:solidFill>
                    <a:srgbClr val="939393"/>
                  </a:solidFill>
                  <a:latin typeface="Segoe UI"/>
                </a:rPr>
                <a:t>June</a:t>
              </a:r>
            </a:p>
          </p:txBody>
        </p:sp>
        <p:sp>
          <p:nvSpPr>
            <p:cNvPr id="8" name="TextBox 12">
              <a:extLst>
                <a:ext uri="{FF2B5EF4-FFF2-40B4-BE49-F238E27FC236}">
                  <a16:creationId xmlns:a16="http://schemas.microsoft.com/office/drawing/2014/main" id="{CABD2333-C0CC-40B7-BB57-255D22881D97}"/>
                </a:ext>
              </a:extLst>
            </p:cNvPr>
            <p:cNvSpPr txBox="1"/>
            <p:nvPr/>
          </p:nvSpPr>
          <p:spPr>
            <a:xfrm>
              <a:off x="2621429" y="4238650"/>
              <a:ext cx="962526" cy="153857"/>
            </a:xfrm>
            <a:prstGeom prst="rect">
              <a:avLst/>
            </a:prstGeom>
            <a:noFill/>
          </p:spPr>
          <p:txBody>
            <a:bodyPr wrap="square" lIns="0" tIns="0" rIns="0" bIns="0" rtlCol="0">
              <a:spAutoFit/>
            </a:bodyPr>
            <a:lstStyle/>
            <a:p>
              <a:pPr algn="ctr" defTabSz="914139">
                <a:defRPr/>
              </a:pPr>
              <a:r>
                <a:rPr lang="en-US" sz="980">
                  <a:solidFill>
                    <a:srgbClr val="939393"/>
                  </a:solidFill>
                  <a:latin typeface="Segoe UI"/>
                </a:rPr>
                <a:t>July</a:t>
              </a:r>
            </a:p>
          </p:txBody>
        </p:sp>
        <p:sp>
          <p:nvSpPr>
            <p:cNvPr id="9" name="TextBox 13">
              <a:extLst>
                <a:ext uri="{FF2B5EF4-FFF2-40B4-BE49-F238E27FC236}">
                  <a16:creationId xmlns:a16="http://schemas.microsoft.com/office/drawing/2014/main" id="{3DB0B602-CAA5-4097-B873-4BB81FABF058}"/>
                </a:ext>
              </a:extLst>
            </p:cNvPr>
            <p:cNvSpPr txBox="1"/>
            <p:nvPr/>
          </p:nvSpPr>
          <p:spPr>
            <a:xfrm>
              <a:off x="3510668" y="4238650"/>
              <a:ext cx="962526" cy="153857"/>
            </a:xfrm>
            <a:prstGeom prst="rect">
              <a:avLst/>
            </a:prstGeom>
            <a:noFill/>
          </p:spPr>
          <p:txBody>
            <a:bodyPr wrap="square" lIns="0" tIns="0" rIns="0" bIns="0" rtlCol="0">
              <a:spAutoFit/>
            </a:bodyPr>
            <a:lstStyle/>
            <a:p>
              <a:pPr algn="ctr" defTabSz="914139">
                <a:defRPr/>
              </a:pPr>
              <a:r>
                <a:rPr lang="en-US" sz="980" dirty="0">
                  <a:solidFill>
                    <a:srgbClr val="939393"/>
                  </a:solidFill>
                  <a:latin typeface="Segoe UI"/>
                </a:rPr>
                <a:t>August</a:t>
              </a:r>
            </a:p>
          </p:txBody>
        </p:sp>
        <p:sp>
          <p:nvSpPr>
            <p:cNvPr id="10" name="TextBox 14">
              <a:extLst>
                <a:ext uri="{FF2B5EF4-FFF2-40B4-BE49-F238E27FC236}">
                  <a16:creationId xmlns:a16="http://schemas.microsoft.com/office/drawing/2014/main" id="{C8C23315-FBA6-459E-A0A9-7A85755D50FE}"/>
                </a:ext>
              </a:extLst>
            </p:cNvPr>
            <p:cNvSpPr txBox="1"/>
            <p:nvPr/>
          </p:nvSpPr>
          <p:spPr>
            <a:xfrm>
              <a:off x="4399907" y="4238650"/>
              <a:ext cx="962526" cy="153857"/>
            </a:xfrm>
            <a:prstGeom prst="rect">
              <a:avLst/>
            </a:prstGeom>
            <a:noFill/>
          </p:spPr>
          <p:txBody>
            <a:bodyPr wrap="square" lIns="0" tIns="0" rIns="0" bIns="0" rtlCol="0">
              <a:spAutoFit/>
            </a:bodyPr>
            <a:lstStyle/>
            <a:p>
              <a:pPr algn="ctr" defTabSz="914139">
                <a:defRPr/>
              </a:pPr>
              <a:r>
                <a:rPr lang="en-US" sz="980">
                  <a:solidFill>
                    <a:srgbClr val="939393"/>
                  </a:solidFill>
                  <a:latin typeface="Segoe UI"/>
                </a:rPr>
                <a:t>September</a:t>
              </a:r>
            </a:p>
          </p:txBody>
        </p:sp>
        <p:sp>
          <p:nvSpPr>
            <p:cNvPr id="11" name="TextBox 15">
              <a:extLst>
                <a:ext uri="{FF2B5EF4-FFF2-40B4-BE49-F238E27FC236}">
                  <a16:creationId xmlns:a16="http://schemas.microsoft.com/office/drawing/2014/main" id="{E9C9E86A-4967-48D9-AABA-4FB169044FE9}"/>
                </a:ext>
              </a:extLst>
            </p:cNvPr>
            <p:cNvSpPr txBox="1"/>
            <p:nvPr/>
          </p:nvSpPr>
          <p:spPr>
            <a:xfrm>
              <a:off x="5289146" y="4238650"/>
              <a:ext cx="962526" cy="153857"/>
            </a:xfrm>
            <a:prstGeom prst="rect">
              <a:avLst/>
            </a:prstGeom>
            <a:noFill/>
          </p:spPr>
          <p:txBody>
            <a:bodyPr wrap="square" lIns="0" tIns="0" rIns="0" bIns="0" rtlCol="0">
              <a:spAutoFit/>
            </a:bodyPr>
            <a:lstStyle/>
            <a:p>
              <a:pPr algn="ctr" defTabSz="914139">
                <a:defRPr/>
              </a:pPr>
              <a:r>
                <a:rPr lang="en-US" sz="980" dirty="0">
                  <a:solidFill>
                    <a:srgbClr val="939393"/>
                  </a:solidFill>
                  <a:latin typeface="Segoe UI"/>
                </a:rPr>
                <a:t>October</a:t>
              </a:r>
            </a:p>
          </p:txBody>
        </p:sp>
        <p:sp>
          <p:nvSpPr>
            <p:cNvPr id="12" name="TextBox 16">
              <a:extLst>
                <a:ext uri="{FF2B5EF4-FFF2-40B4-BE49-F238E27FC236}">
                  <a16:creationId xmlns:a16="http://schemas.microsoft.com/office/drawing/2014/main" id="{48BA386A-63AB-41F3-9139-8AE5AD9B377F}"/>
                </a:ext>
              </a:extLst>
            </p:cNvPr>
            <p:cNvSpPr txBox="1"/>
            <p:nvPr/>
          </p:nvSpPr>
          <p:spPr>
            <a:xfrm>
              <a:off x="6178385" y="4238650"/>
              <a:ext cx="962526" cy="153857"/>
            </a:xfrm>
            <a:prstGeom prst="rect">
              <a:avLst/>
            </a:prstGeom>
            <a:noFill/>
          </p:spPr>
          <p:txBody>
            <a:bodyPr wrap="square" lIns="0" tIns="0" rIns="0" bIns="0" rtlCol="0">
              <a:spAutoFit/>
            </a:bodyPr>
            <a:lstStyle/>
            <a:p>
              <a:pPr algn="ctr" defTabSz="914139">
                <a:defRPr/>
              </a:pPr>
              <a:r>
                <a:rPr lang="en-US" sz="980">
                  <a:solidFill>
                    <a:srgbClr val="939393"/>
                  </a:solidFill>
                  <a:latin typeface="Segoe UI"/>
                </a:rPr>
                <a:t>November</a:t>
              </a:r>
            </a:p>
          </p:txBody>
        </p:sp>
        <p:sp>
          <p:nvSpPr>
            <p:cNvPr id="13" name="TextBox 17">
              <a:extLst>
                <a:ext uri="{FF2B5EF4-FFF2-40B4-BE49-F238E27FC236}">
                  <a16:creationId xmlns:a16="http://schemas.microsoft.com/office/drawing/2014/main" id="{F116DCC5-B3B5-42B5-8641-A8FEE3378702}"/>
                </a:ext>
              </a:extLst>
            </p:cNvPr>
            <p:cNvSpPr txBox="1"/>
            <p:nvPr/>
          </p:nvSpPr>
          <p:spPr>
            <a:xfrm>
              <a:off x="7067624" y="4238650"/>
              <a:ext cx="962526" cy="153857"/>
            </a:xfrm>
            <a:prstGeom prst="rect">
              <a:avLst/>
            </a:prstGeom>
            <a:noFill/>
          </p:spPr>
          <p:txBody>
            <a:bodyPr wrap="square" lIns="0" tIns="0" rIns="0" bIns="0" rtlCol="0">
              <a:spAutoFit/>
            </a:bodyPr>
            <a:lstStyle/>
            <a:p>
              <a:pPr algn="ctr" defTabSz="914139">
                <a:defRPr/>
              </a:pPr>
              <a:r>
                <a:rPr lang="en-US" sz="980">
                  <a:solidFill>
                    <a:srgbClr val="939393"/>
                  </a:solidFill>
                  <a:latin typeface="Segoe UI"/>
                </a:rPr>
                <a:t>December</a:t>
              </a:r>
            </a:p>
          </p:txBody>
        </p:sp>
        <p:sp>
          <p:nvSpPr>
            <p:cNvPr id="14" name="TextBox 18">
              <a:extLst>
                <a:ext uri="{FF2B5EF4-FFF2-40B4-BE49-F238E27FC236}">
                  <a16:creationId xmlns:a16="http://schemas.microsoft.com/office/drawing/2014/main" id="{6966A152-9379-4BA3-B19A-393ECA8AC5E4}"/>
                </a:ext>
              </a:extLst>
            </p:cNvPr>
            <p:cNvSpPr txBox="1"/>
            <p:nvPr/>
          </p:nvSpPr>
          <p:spPr>
            <a:xfrm>
              <a:off x="7901379" y="4238650"/>
              <a:ext cx="962526" cy="153857"/>
            </a:xfrm>
            <a:prstGeom prst="rect">
              <a:avLst/>
            </a:prstGeom>
            <a:noFill/>
          </p:spPr>
          <p:txBody>
            <a:bodyPr wrap="square" lIns="0" tIns="0" rIns="0" bIns="0" rtlCol="0">
              <a:spAutoFit/>
            </a:bodyPr>
            <a:lstStyle/>
            <a:p>
              <a:pPr algn="ctr" defTabSz="914139">
                <a:defRPr/>
              </a:pPr>
              <a:r>
                <a:rPr lang="en-US" sz="980">
                  <a:solidFill>
                    <a:srgbClr val="939393"/>
                  </a:solidFill>
                  <a:latin typeface="Segoe UI"/>
                </a:rPr>
                <a:t>2019</a:t>
              </a:r>
            </a:p>
          </p:txBody>
        </p:sp>
      </p:grpSp>
      <p:grpSp>
        <p:nvGrpSpPr>
          <p:cNvPr id="15" name="Group 22">
            <a:extLst>
              <a:ext uri="{FF2B5EF4-FFF2-40B4-BE49-F238E27FC236}">
                <a16:creationId xmlns:a16="http://schemas.microsoft.com/office/drawing/2014/main" id="{8C7F81D7-B1F1-48D9-9275-1D6EA49CD6AE}"/>
              </a:ext>
            </a:extLst>
          </p:cNvPr>
          <p:cNvGrpSpPr/>
          <p:nvPr/>
        </p:nvGrpSpPr>
        <p:grpSpPr>
          <a:xfrm>
            <a:off x="3908860" y="5439600"/>
            <a:ext cx="195216" cy="740601"/>
            <a:chOff x="4781591" y="2844647"/>
            <a:chExt cx="199158" cy="755556"/>
          </a:xfrm>
        </p:grpSpPr>
        <p:sp>
          <p:nvSpPr>
            <p:cNvPr id="16" name="Oval 23">
              <a:extLst>
                <a:ext uri="{FF2B5EF4-FFF2-40B4-BE49-F238E27FC236}">
                  <a16:creationId xmlns:a16="http://schemas.microsoft.com/office/drawing/2014/main" id="{7B344C96-449E-49FA-8BD5-F3958074A8C3}"/>
                </a:ext>
              </a:extLst>
            </p:cNvPr>
            <p:cNvSpPr/>
            <p:nvPr/>
          </p:nvSpPr>
          <p:spPr bwMode="auto">
            <a:xfrm>
              <a:off x="4781591" y="3401045"/>
              <a:ext cx="199158" cy="19915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 name="Straight Connector 24">
              <a:extLst>
                <a:ext uri="{FF2B5EF4-FFF2-40B4-BE49-F238E27FC236}">
                  <a16:creationId xmlns:a16="http://schemas.microsoft.com/office/drawing/2014/main" id="{08679D80-31FE-4D37-997E-A61425C0923A}"/>
                </a:ext>
              </a:extLst>
            </p:cNvPr>
            <p:cNvCxnSpPr/>
            <p:nvPr/>
          </p:nvCxnSpPr>
          <p:spPr>
            <a:xfrm flipV="1">
              <a:off x="4881170" y="2844647"/>
              <a:ext cx="0" cy="550906"/>
            </a:xfrm>
            <a:prstGeom prst="line">
              <a:avLst/>
            </a:prstGeom>
            <a:noFill/>
            <a:ln w="12700" cap="rnd" cmpd="sng" algn="ctr">
              <a:solidFill>
                <a:srgbClr val="0078D4"/>
              </a:solidFill>
              <a:prstDash val="solid"/>
              <a:headEnd type="none"/>
              <a:tailEnd type="none"/>
            </a:ln>
            <a:effectLst/>
          </p:spPr>
        </p:cxnSp>
      </p:grpSp>
      <p:grpSp>
        <p:nvGrpSpPr>
          <p:cNvPr id="18" name="Group 25">
            <a:extLst>
              <a:ext uri="{FF2B5EF4-FFF2-40B4-BE49-F238E27FC236}">
                <a16:creationId xmlns:a16="http://schemas.microsoft.com/office/drawing/2014/main" id="{89AA0466-7870-4143-B409-E5C57C090E19}"/>
              </a:ext>
            </a:extLst>
          </p:cNvPr>
          <p:cNvGrpSpPr/>
          <p:nvPr/>
        </p:nvGrpSpPr>
        <p:grpSpPr>
          <a:xfrm>
            <a:off x="7333846" y="5438070"/>
            <a:ext cx="209555" cy="735530"/>
            <a:chOff x="11006264" y="2838442"/>
            <a:chExt cx="199158" cy="768483"/>
          </a:xfrm>
        </p:grpSpPr>
        <p:sp>
          <p:nvSpPr>
            <p:cNvPr id="19" name="Oval 26">
              <a:extLst>
                <a:ext uri="{FF2B5EF4-FFF2-40B4-BE49-F238E27FC236}">
                  <a16:creationId xmlns:a16="http://schemas.microsoft.com/office/drawing/2014/main" id="{A4FC4CC8-4221-494F-B0A1-9661A62FE4FB}"/>
                </a:ext>
              </a:extLst>
            </p:cNvPr>
            <p:cNvSpPr/>
            <p:nvPr/>
          </p:nvSpPr>
          <p:spPr bwMode="auto">
            <a:xfrm>
              <a:off x="11006264" y="3407767"/>
              <a:ext cx="199158" cy="19915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Connector 27">
              <a:extLst>
                <a:ext uri="{FF2B5EF4-FFF2-40B4-BE49-F238E27FC236}">
                  <a16:creationId xmlns:a16="http://schemas.microsoft.com/office/drawing/2014/main" id="{89DF8E30-9999-41CC-B983-B50D7BDCF1C9}"/>
                </a:ext>
              </a:extLst>
            </p:cNvPr>
            <p:cNvCxnSpPr/>
            <p:nvPr/>
          </p:nvCxnSpPr>
          <p:spPr>
            <a:xfrm flipV="1">
              <a:off x="11105843" y="2838442"/>
              <a:ext cx="0" cy="564192"/>
            </a:xfrm>
            <a:prstGeom prst="line">
              <a:avLst/>
            </a:prstGeom>
            <a:noFill/>
            <a:ln w="12700" cap="rnd" cmpd="sng" algn="ctr">
              <a:solidFill>
                <a:srgbClr val="0078D4"/>
              </a:solidFill>
              <a:prstDash val="solid"/>
              <a:headEnd type="none"/>
              <a:tailEnd type="none"/>
            </a:ln>
            <a:effectLst/>
          </p:spPr>
        </p:cxnSp>
      </p:grpSp>
      <p:sp>
        <p:nvSpPr>
          <p:cNvPr id="21" name="TextBox 29">
            <a:extLst>
              <a:ext uri="{FF2B5EF4-FFF2-40B4-BE49-F238E27FC236}">
                <a16:creationId xmlns:a16="http://schemas.microsoft.com/office/drawing/2014/main" id="{569EF4A5-638E-43BC-829F-15A5EDA0FD22}"/>
              </a:ext>
            </a:extLst>
          </p:cNvPr>
          <p:cNvSpPr txBox="1"/>
          <p:nvPr/>
        </p:nvSpPr>
        <p:spPr>
          <a:xfrm>
            <a:off x="3908859" y="4698307"/>
            <a:ext cx="2983008" cy="723660"/>
          </a:xfrm>
          <a:prstGeom prst="rect">
            <a:avLst/>
          </a:prstGeom>
          <a:noFill/>
        </p:spPr>
        <p:txBody>
          <a:bodyPr wrap="square" lIns="0" tIns="0" rIns="0" bIns="0" rtlCol="0" anchor="b">
            <a:spAutoFit/>
          </a:bodyPr>
          <a:lstStyle/>
          <a:p>
            <a:pPr defTabSz="914139">
              <a:defRPr/>
            </a:pPr>
            <a:r>
              <a:rPr lang="en-US" sz="1961" dirty="0">
                <a:solidFill>
                  <a:srgbClr val="0078D7"/>
                </a:solidFill>
                <a:latin typeface="Segoe UI Semibold"/>
              </a:rPr>
              <a:t>Microsoft Ignite</a:t>
            </a:r>
            <a:br>
              <a:rPr lang="en-US" sz="1961" dirty="0">
                <a:solidFill>
                  <a:srgbClr val="0078D7"/>
                </a:solidFill>
                <a:latin typeface="Segoe UI Semibold"/>
              </a:rPr>
            </a:br>
            <a:r>
              <a:rPr lang="en-US" sz="1371" dirty="0">
                <a:solidFill>
                  <a:srgbClr val="000000"/>
                </a:solidFill>
                <a:latin typeface="Segoe UI"/>
              </a:rPr>
              <a:t>Announcing WVD</a:t>
            </a:r>
          </a:p>
          <a:p>
            <a:pPr defTabSz="914139">
              <a:defRPr/>
            </a:pPr>
            <a:r>
              <a:rPr lang="en-US" sz="1371" dirty="0">
                <a:solidFill>
                  <a:srgbClr val="000000"/>
                </a:solidFill>
                <a:latin typeface="Segoe UI"/>
              </a:rPr>
              <a:t>Announcing Public Preview later 2018</a:t>
            </a:r>
          </a:p>
        </p:txBody>
      </p:sp>
      <p:sp>
        <p:nvSpPr>
          <p:cNvPr id="22" name="TextBox 30">
            <a:extLst>
              <a:ext uri="{FF2B5EF4-FFF2-40B4-BE49-F238E27FC236}">
                <a16:creationId xmlns:a16="http://schemas.microsoft.com/office/drawing/2014/main" id="{B56F919E-E973-4BD3-BEE5-78731283FD2C}"/>
              </a:ext>
            </a:extLst>
          </p:cNvPr>
          <p:cNvSpPr txBox="1"/>
          <p:nvPr/>
        </p:nvSpPr>
        <p:spPr>
          <a:xfrm>
            <a:off x="7330706" y="4868072"/>
            <a:ext cx="3324230" cy="512704"/>
          </a:xfrm>
          <a:prstGeom prst="rect">
            <a:avLst/>
          </a:prstGeom>
          <a:noFill/>
        </p:spPr>
        <p:txBody>
          <a:bodyPr wrap="square" lIns="0" tIns="0" rIns="0" bIns="0" rtlCol="0" anchor="b">
            <a:spAutoFit/>
          </a:bodyPr>
          <a:lstStyle/>
          <a:p>
            <a:pPr defTabSz="914139">
              <a:defRPr/>
            </a:pPr>
            <a:r>
              <a:rPr lang="en-US" sz="1961" dirty="0">
                <a:solidFill>
                  <a:srgbClr val="0078D7"/>
                </a:solidFill>
                <a:latin typeface="Segoe UI Semibold"/>
              </a:rPr>
              <a:t>WVD GA</a:t>
            </a:r>
          </a:p>
          <a:p>
            <a:pPr defTabSz="914139">
              <a:defRPr/>
            </a:pPr>
            <a:r>
              <a:rPr lang="en-US" sz="1371" dirty="0">
                <a:solidFill>
                  <a:srgbClr val="000000"/>
                </a:solidFill>
                <a:latin typeface="Segoe UI"/>
              </a:rPr>
              <a:t>General Available – 30 September 2019</a:t>
            </a:r>
            <a:endParaRPr lang="en-US" sz="1371" dirty="0">
              <a:solidFill>
                <a:srgbClr val="000000"/>
              </a:solidFill>
              <a:latin typeface="Segoe UI Semibold"/>
            </a:endParaRPr>
          </a:p>
        </p:txBody>
      </p:sp>
      <p:cxnSp>
        <p:nvCxnSpPr>
          <p:cNvPr id="23" name="Straight Connector 34">
            <a:extLst>
              <a:ext uri="{FF2B5EF4-FFF2-40B4-BE49-F238E27FC236}">
                <a16:creationId xmlns:a16="http://schemas.microsoft.com/office/drawing/2014/main" id="{CE06C65C-C135-41DD-B339-B23AE704B7F7}"/>
              </a:ext>
            </a:extLst>
          </p:cNvPr>
          <p:cNvCxnSpPr>
            <a:cxnSpLocks/>
          </p:cNvCxnSpPr>
          <p:nvPr/>
        </p:nvCxnSpPr>
        <p:spPr>
          <a:xfrm>
            <a:off x="4006468" y="5670204"/>
            <a:ext cx="3324238" cy="0"/>
          </a:xfrm>
          <a:prstGeom prst="line">
            <a:avLst/>
          </a:prstGeom>
          <a:noFill/>
          <a:ln w="12700" cap="rnd" cmpd="sng" algn="ctr">
            <a:solidFill>
              <a:srgbClr val="0078D4"/>
            </a:solidFill>
            <a:prstDash val="sysDash"/>
            <a:headEnd type="none"/>
            <a:tailEnd type="arrow" w="lg" len="med"/>
          </a:ln>
          <a:effectLst/>
        </p:spPr>
      </p:cxnSp>
      <p:cxnSp>
        <p:nvCxnSpPr>
          <p:cNvPr id="24" name="Straight Connector 36">
            <a:extLst>
              <a:ext uri="{FF2B5EF4-FFF2-40B4-BE49-F238E27FC236}">
                <a16:creationId xmlns:a16="http://schemas.microsoft.com/office/drawing/2014/main" id="{E2BE7589-CD8A-4D70-BAAC-67AD218BB64B}"/>
              </a:ext>
            </a:extLst>
          </p:cNvPr>
          <p:cNvCxnSpPr>
            <a:cxnSpLocks/>
          </p:cNvCxnSpPr>
          <p:nvPr/>
        </p:nvCxnSpPr>
        <p:spPr>
          <a:xfrm>
            <a:off x="7758064" y="6653650"/>
            <a:ext cx="3324238" cy="0"/>
          </a:xfrm>
          <a:prstGeom prst="line">
            <a:avLst/>
          </a:prstGeom>
          <a:noFill/>
          <a:ln w="12700" cap="rnd" cmpd="sng" algn="ctr">
            <a:solidFill>
              <a:srgbClr val="0078D4"/>
            </a:solidFill>
            <a:prstDash val="sysDash"/>
            <a:headEnd type="none"/>
            <a:tailEnd type="arrow" w="lg" len="med"/>
          </a:ln>
          <a:effectLst/>
        </p:spPr>
      </p:cxnSp>
      <p:sp>
        <p:nvSpPr>
          <p:cNvPr id="25" name="Text Placeholder 2">
            <a:extLst>
              <a:ext uri="{FF2B5EF4-FFF2-40B4-BE49-F238E27FC236}">
                <a16:creationId xmlns:a16="http://schemas.microsoft.com/office/drawing/2014/main" id="{AC3D920A-7DB0-4663-AE0E-4CC1BF594D70}"/>
              </a:ext>
            </a:extLst>
          </p:cNvPr>
          <p:cNvSpPr txBox="1">
            <a:spLocks/>
          </p:cNvSpPr>
          <p:nvPr/>
        </p:nvSpPr>
        <p:spPr>
          <a:xfrm>
            <a:off x="6621373" y="1842516"/>
            <a:ext cx="5436094" cy="3005951"/>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Segoe UI Semilight" panose="020B0402040204020203" pitchFamily="34" charset="0"/>
              </a:defRPr>
            </a:lvl1pPr>
            <a:lvl2pPr marL="224097"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lang="en-US" sz="1600" dirty="0" err="1">
                <a:latin typeface="Segoe UI"/>
              </a:rPr>
              <a:t>Richiede</a:t>
            </a:r>
            <a:r>
              <a:rPr lang="en-US" sz="1600" dirty="0">
                <a:latin typeface="Segoe UI"/>
              </a:rPr>
              <a:t> </a:t>
            </a:r>
            <a:r>
              <a:rPr lang="en-US" sz="1600" dirty="0" err="1">
                <a:latin typeface="Segoe UI"/>
              </a:rPr>
              <a:t>i</a:t>
            </a:r>
            <a:r>
              <a:rPr lang="en-US" sz="1600" dirty="0">
                <a:latin typeface="Segoe UI"/>
              </a:rPr>
              <a:t> </a:t>
            </a:r>
            <a:r>
              <a:rPr lang="en-US" sz="1600" dirty="0" err="1">
                <a:latin typeface="Segoe UI"/>
              </a:rPr>
              <a:t>piani</a:t>
            </a:r>
            <a:r>
              <a:rPr lang="en-US" sz="1600" dirty="0">
                <a:latin typeface="Segoe UI"/>
              </a:rPr>
              <a:t> di licensing:</a:t>
            </a:r>
          </a:p>
          <a:p>
            <a:pPr marL="285750" lvl="0" indent="-285750">
              <a:lnSpc>
                <a:spcPct val="100000"/>
              </a:lnSpc>
              <a:spcBef>
                <a:spcPts val="1961"/>
              </a:spcBef>
              <a:spcAft>
                <a:spcPts val="0"/>
              </a:spcAft>
              <a:buFont typeface="Arial" panose="020B0604020202020204" pitchFamily="34" charset="0"/>
              <a:buChar char="•"/>
              <a:defRPr/>
            </a:pPr>
            <a:r>
              <a:rPr lang="en-US" sz="1600" dirty="0">
                <a:latin typeface="Segoe UI"/>
              </a:rPr>
              <a:t>M365 E3/E5 - M365 Business/F1</a:t>
            </a:r>
          </a:p>
          <a:p>
            <a:pPr marL="285750" lvl="0" indent="-285750">
              <a:lnSpc>
                <a:spcPct val="100000"/>
              </a:lnSpc>
              <a:spcBef>
                <a:spcPts val="1961"/>
              </a:spcBef>
              <a:spcAft>
                <a:spcPts val="0"/>
              </a:spcAft>
              <a:buFont typeface="Arial" panose="020B0604020202020204" pitchFamily="34" charset="0"/>
              <a:buChar char="•"/>
              <a:defRPr/>
            </a:pPr>
            <a:r>
              <a:rPr lang="en-US" sz="1600" dirty="0">
                <a:latin typeface="Segoe UI"/>
              </a:rPr>
              <a:t>Windows E3/E5</a:t>
            </a:r>
          </a:p>
          <a:p>
            <a:pPr lvl="0">
              <a:lnSpc>
                <a:spcPct val="100000"/>
              </a:lnSpc>
              <a:spcBef>
                <a:spcPts val="1961"/>
              </a:spcBef>
              <a:spcAft>
                <a:spcPts val="0"/>
              </a:spcAf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OS </a:t>
            </a:r>
            <a:r>
              <a:rPr kumimoji="0" lang="en-US" sz="1600" b="0" i="0" u="none" strike="noStrike" kern="1200" cap="none" spc="0" normalizeH="0" baseline="0" noProof="0" dirty="0" err="1">
                <a:ln>
                  <a:noFill/>
                </a:ln>
                <a:solidFill>
                  <a:srgbClr val="000000"/>
                </a:solidFill>
                <a:effectLst/>
                <a:uLnTx/>
                <a:uFillTx/>
                <a:latin typeface="Segoe UI"/>
                <a:ea typeface="+mn-ea"/>
                <a:cs typeface="Segoe UI Semilight" panose="020B0402040204020203" pitchFamily="34" charset="0"/>
              </a:rPr>
              <a:t>disponibili</a:t>
            </a:r>
            <a:r>
              <a:rPr kumimoji="0" lang="en-US" sz="16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per WVD </a:t>
            </a:r>
            <a:r>
              <a:rPr kumimoji="0" lang="en-US" sz="1600" b="0" i="0" u="none" strike="noStrike" kern="1200" cap="none" spc="0" normalizeH="0" noProof="0" dirty="0" err="1">
                <a:ln>
                  <a:noFill/>
                </a:ln>
                <a:solidFill>
                  <a:srgbClr val="000000"/>
                </a:solidFill>
                <a:effectLst/>
                <a:uLnTx/>
                <a:uFillTx/>
                <a:latin typeface="Segoe UI"/>
                <a:ea typeface="+mn-ea"/>
                <a:cs typeface="Segoe UI Semilight" panose="020B0402040204020203" pitchFamily="34" charset="0"/>
              </a:rPr>
              <a:t>nella</a:t>
            </a:r>
            <a:r>
              <a:rPr kumimoji="0" lang="en-US" sz="16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a:t>
            </a:r>
            <a:r>
              <a:rPr kumimoji="0" lang="en-US" sz="1600" b="0" i="0" u="none" strike="noStrike" kern="1200" cap="none" spc="0" normalizeH="0" noProof="0" dirty="0" err="1">
                <a:ln>
                  <a:noFill/>
                </a:ln>
                <a:solidFill>
                  <a:srgbClr val="000000"/>
                </a:solidFill>
                <a:effectLst/>
                <a:uLnTx/>
                <a:uFillTx/>
                <a:latin typeface="Segoe UI"/>
                <a:ea typeface="+mn-ea"/>
                <a:cs typeface="Segoe UI Semilight" panose="020B0402040204020203" pitchFamily="34" charset="0"/>
              </a:rPr>
              <a:t>sottoscrizione</a:t>
            </a:r>
            <a:r>
              <a:rPr kumimoji="0" lang="en-US" sz="16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Azure:</a:t>
            </a:r>
          </a:p>
          <a:p>
            <a:pPr marL="285750" lvl="0" indent="-285750">
              <a:lnSpc>
                <a:spcPct val="100000"/>
              </a:lnSpc>
              <a:spcBef>
                <a:spcPts val="1961"/>
              </a:spcBef>
              <a:spcAft>
                <a:spcPts val="0"/>
              </a:spcAft>
              <a:buFont typeface="Arial" panose="020B0604020202020204" pitchFamily="34" charset="0"/>
              <a:buChar char="•"/>
              <a:defRPr/>
            </a:pPr>
            <a:r>
              <a:rPr lang="en-US" sz="1600" dirty="0">
                <a:latin typeface="Segoe UI"/>
              </a:rPr>
              <a:t>Windows 7, Windows 10, Windows 10 Enterprise Multisession</a:t>
            </a:r>
          </a:p>
          <a:p>
            <a:pPr marL="285750" lvl="0" indent="-285750">
              <a:lnSpc>
                <a:spcPct val="100000"/>
              </a:lnSpc>
              <a:spcBef>
                <a:spcPts val="1961"/>
              </a:spcBef>
              <a:spcAft>
                <a:spcPts val="0"/>
              </a:spcAft>
              <a:buFont typeface="Arial" panose="020B0604020202020204" pitchFamily="34" charset="0"/>
              <a:buChar char="•"/>
              <a:defRPr/>
            </a:pPr>
            <a:r>
              <a:rPr lang="en-US" sz="1600" dirty="0">
                <a:latin typeface="Segoe UI"/>
              </a:rPr>
              <a:t>Windows Server 2012 R2+</a:t>
            </a:r>
          </a:p>
        </p:txBody>
      </p:sp>
      <p:sp>
        <p:nvSpPr>
          <p:cNvPr id="26" name="Stella a 32 punte 25">
            <a:extLst>
              <a:ext uri="{FF2B5EF4-FFF2-40B4-BE49-F238E27FC236}">
                <a16:creationId xmlns:a16="http://schemas.microsoft.com/office/drawing/2014/main" id="{F20311CC-C90A-46DC-9BA9-5A67A3DEEC77}"/>
              </a:ext>
            </a:extLst>
          </p:cNvPr>
          <p:cNvSpPr>
            <a:spLocks noChangeAspect="1"/>
          </p:cNvSpPr>
          <p:nvPr/>
        </p:nvSpPr>
        <p:spPr>
          <a:xfrm>
            <a:off x="9514520" y="71816"/>
            <a:ext cx="2565038" cy="2571182"/>
          </a:xfrm>
          <a:prstGeom prst="star32">
            <a:avLst>
              <a:gd name="adj" fmla="val 35970"/>
            </a:avLst>
          </a:prstGeom>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algn="ctr"/>
            <a:r>
              <a:rPr lang="it-IT" sz="1200" b="1" dirty="0"/>
              <a:t>Supportato solo</a:t>
            </a:r>
            <a:br>
              <a:rPr lang="it-IT" sz="1200" b="1" dirty="0"/>
            </a:br>
            <a:r>
              <a:rPr lang="it-IT" sz="1200" b="1" dirty="0"/>
              <a:t>in Azure</a:t>
            </a:r>
            <a:br>
              <a:rPr lang="it-IT" sz="1200" b="1" dirty="0"/>
            </a:br>
            <a:r>
              <a:rPr lang="it-IT" sz="1200" b="1" dirty="0"/>
              <a:t> e utilizzabile solo</a:t>
            </a:r>
            <a:br>
              <a:rPr lang="it-IT" sz="1200" b="1" dirty="0"/>
            </a:br>
            <a:r>
              <a:rPr lang="it-IT" sz="1200" b="1" dirty="0"/>
              <a:t>con WVD</a:t>
            </a:r>
            <a:br>
              <a:rPr lang="it-IT" sz="1200" b="1" dirty="0"/>
            </a:br>
            <a:r>
              <a:rPr lang="it-IT" sz="1200" b="1" dirty="0"/>
              <a:t>(KB4491323)</a:t>
            </a:r>
          </a:p>
        </p:txBody>
      </p:sp>
    </p:spTree>
    <p:extLst>
      <p:ext uri="{BB962C8B-B14F-4D97-AF65-F5344CB8AC3E}">
        <p14:creationId xmlns:p14="http://schemas.microsoft.com/office/powerpoint/2010/main" val="59223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38C12B-8E1E-473D-A83A-C7B4A5F44FBC}"/>
              </a:ext>
            </a:extLst>
          </p:cNvPr>
          <p:cNvSpPr>
            <a:spLocks noGrp="1"/>
          </p:cNvSpPr>
          <p:nvPr>
            <p:ph type="title"/>
          </p:nvPr>
        </p:nvSpPr>
        <p:spPr/>
        <p:txBody>
          <a:bodyPr/>
          <a:lstStyle/>
          <a:p>
            <a:r>
              <a:rPr lang="it-IT" dirty="0"/>
              <a:t>Confronto tra </a:t>
            </a:r>
            <a:r>
              <a:rPr lang="it-IT" dirty="0" err="1"/>
              <a:t>Virtualization</a:t>
            </a:r>
            <a:r>
              <a:rPr lang="it-IT" dirty="0"/>
              <a:t> </a:t>
            </a:r>
            <a:r>
              <a:rPr lang="it-IT"/>
              <a:t>hosts</a:t>
            </a:r>
          </a:p>
        </p:txBody>
      </p:sp>
      <p:sp>
        <p:nvSpPr>
          <p:cNvPr id="3" name="Rectangle 51">
            <a:extLst>
              <a:ext uri="{FF2B5EF4-FFF2-40B4-BE49-F238E27FC236}">
                <a16:creationId xmlns:a16="http://schemas.microsoft.com/office/drawing/2014/main" id="{51EB7B11-B6CF-4B9E-A6EC-2715AF8B3149}"/>
              </a:ext>
            </a:extLst>
          </p:cNvPr>
          <p:cNvSpPr/>
          <p:nvPr/>
        </p:nvSpPr>
        <p:spPr bwMode="auto">
          <a:xfrm>
            <a:off x="581595" y="2236389"/>
            <a:ext cx="3429000" cy="4480560"/>
          </a:xfrm>
          <a:prstGeom prst="rect">
            <a:avLst/>
          </a:prstGeom>
          <a:solidFill>
            <a:srgbClr val="D9D9D9"/>
          </a:solidFill>
          <a:ln w="10795" cap="flat" cmpd="sng" algn="ctr">
            <a:noFill/>
            <a:prstDash val="solid"/>
            <a:headEnd type="none" w="med" len="med"/>
            <a:tailEnd type="none" w="med" len="med"/>
          </a:ln>
          <a:effectLst/>
        </p:spPr>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eaLnBrk="1" fontAlgn="auto" latinLnBrk="0" hangingPunct="1">
              <a:lnSpc>
                <a:spcPct val="100000"/>
              </a:lnSpc>
              <a:spcBef>
                <a:spcPts val="800"/>
              </a:spcBef>
              <a:spcAft>
                <a:spcPts val="0"/>
              </a:spcAft>
              <a:buClrTx/>
              <a:buSzTx/>
              <a:buFontTx/>
              <a:buNone/>
              <a:tabLst/>
              <a:defRPr/>
            </a:pPr>
            <a:r>
              <a:rPr kumimoji="0" lang="en-US" sz="1800" b="0" i="0" u="none" strike="noStrike" kern="0" cap="none" spc="0" normalizeH="0" baseline="0" noProof="0" dirty="0">
                <a:ln>
                  <a:noFill/>
                </a:ln>
                <a:solidFill>
                  <a:srgbClr val="1A1A1A"/>
                </a:solidFill>
                <a:effectLst/>
                <a:uLnTx/>
                <a:uFillTx/>
                <a:latin typeface="Segoe Pro Semibold" panose="020B0702040504020203" pitchFamily="34" charset="0"/>
                <a:ea typeface="+mn-ea"/>
                <a:cs typeface="Segoe UI Light"/>
              </a:rPr>
              <a:t>Windows Server 2019 </a:t>
            </a:r>
            <a:br>
              <a:rPr kumimoji="0" lang="en-US" sz="1800" b="0" i="0" u="none" strike="noStrike" kern="0" cap="none" spc="0" normalizeH="0" baseline="0" noProof="0" dirty="0">
                <a:ln>
                  <a:noFill/>
                </a:ln>
                <a:solidFill>
                  <a:srgbClr val="1A1A1A"/>
                </a:solidFill>
                <a:effectLst/>
                <a:uLnTx/>
                <a:uFillTx/>
                <a:latin typeface="Segoe Pro Semibold" panose="020B0702040504020203" pitchFamily="34" charset="0"/>
                <a:ea typeface="+mn-ea"/>
                <a:cs typeface="Segoe UI Light"/>
              </a:rPr>
            </a:br>
            <a:r>
              <a:rPr kumimoji="0" lang="en-US" sz="1800" b="0" i="0" u="none" strike="noStrike" kern="0" cap="none" spc="0" normalizeH="0" baseline="0" noProof="0" dirty="0">
                <a:ln>
                  <a:noFill/>
                </a:ln>
                <a:solidFill>
                  <a:srgbClr val="1A1A1A"/>
                </a:solidFill>
                <a:effectLst/>
                <a:uLnTx/>
                <a:uFillTx/>
                <a:latin typeface="Segoe Pro Semibold" panose="020B0702040504020203" pitchFamily="34" charset="0"/>
                <a:ea typeface="+mn-ea"/>
                <a:cs typeface="Segoe UI Light"/>
              </a:rPr>
              <a:t>RD Session Host</a:t>
            </a:r>
            <a:br>
              <a:rPr kumimoji="0" lang="en-US" sz="1800" b="0" i="0" u="none" strike="noStrike" kern="0" cap="none" spc="0" normalizeH="0" baseline="0" noProof="0" dirty="0">
                <a:ln>
                  <a:noFill/>
                </a:ln>
                <a:solidFill>
                  <a:srgbClr val="1A1A1A"/>
                </a:solidFill>
                <a:effectLst/>
                <a:uLnTx/>
                <a:uFillTx/>
                <a:latin typeface="Segoe Pro Semibold" panose="020B0702040504020203" pitchFamily="34" charset="0"/>
                <a:ea typeface="+mn-ea"/>
                <a:cs typeface="Segoe UI Light"/>
              </a:rPr>
            </a:br>
            <a:endParaRPr kumimoji="0" lang="en-US" sz="1800" b="0" i="0" u="none" strike="noStrike" kern="0" cap="none" spc="0" normalizeH="0" baseline="0" noProof="0" dirty="0">
              <a:ln>
                <a:noFill/>
              </a:ln>
              <a:solidFill>
                <a:srgbClr val="1A1A1A"/>
              </a:solidFill>
              <a:effectLst/>
              <a:uLnTx/>
              <a:uFillTx/>
              <a:latin typeface="Segoe Pro Semibold" panose="020B0702040504020203" pitchFamily="34" charset="0"/>
              <a:ea typeface="+mn-ea"/>
              <a:cs typeface="Segoe UI Light"/>
            </a:endParaRPr>
          </a:p>
          <a:p>
            <a:pPr marL="0" marR="0" lvl="0" indent="0" algn="ctr" defTabSz="861087" eaLnBrk="1" fontAlgn="auto" latinLnBrk="0" hangingPunct="1">
              <a:lnSpc>
                <a:spcPct val="100000"/>
              </a:lnSpc>
              <a:spcBef>
                <a:spcPts val="800"/>
              </a:spcBef>
              <a:spcAft>
                <a:spcPts val="0"/>
              </a:spcAft>
              <a:buClrTx/>
              <a:buSzTx/>
              <a:buFontTx/>
              <a:buNone/>
              <a:tabLst/>
              <a:defRPr/>
            </a:pPr>
            <a:r>
              <a:rPr kumimoji="0" lang="en-US" sz="1600" b="0" i="0" u="none" strike="noStrike" kern="0" cap="none" spc="-50" normalizeH="0" baseline="0" noProof="0" dirty="0" err="1">
                <a:ln w="3175">
                  <a:noFill/>
                </a:ln>
                <a:solidFill>
                  <a:srgbClr val="1A1A1A"/>
                </a:solidFill>
                <a:effectLst/>
                <a:uLnTx/>
                <a:uFillTx/>
                <a:latin typeface="Segoe UI"/>
                <a:ea typeface="+mn-ea"/>
                <a:cs typeface="Segoe UI" pitchFamily="34" charset="0"/>
              </a:rPr>
              <a:t>Ambiente</a:t>
            </a:r>
            <a:r>
              <a:rPr kumimoji="0" lang="en-US" sz="1600" b="0" i="0" u="none" strike="noStrike" kern="0" cap="none" spc="-50" normalizeH="0" noProof="0" dirty="0">
                <a:ln w="3175">
                  <a:noFill/>
                </a:ln>
                <a:solidFill>
                  <a:srgbClr val="1A1A1A"/>
                </a:solidFill>
                <a:effectLst/>
                <a:uLnTx/>
                <a:uFillTx/>
                <a:latin typeface="Segoe UI"/>
                <a:ea typeface="+mn-ea"/>
                <a:cs typeface="Segoe UI" pitchFamily="34" charset="0"/>
              </a:rPr>
              <a:t> Windows </a:t>
            </a:r>
            <a:r>
              <a:rPr kumimoji="0" lang="en-US" sz="1600" b="0" i="0" u="none" strike="noStrike" kern="0" cap="none" spc="-50" normalizeH="0" baseline="0" noProof="0" dirty="0">
                <a:ln w="3175">
                  <a:noFill/>
                </a:ln>
                <a:solidFill>
                  <a:srgbClr val="1A1A1A"/>
                </a:solidFill>
                <a:effectLst/>
                <a:uLnTx/>
                <a:uFillTx/>
                <a:latin typeface="Segoe UI"/>
                <a:ea typeface="+mn-ea"/>
                <a:cs typeface="Segoe UI" pitchFamily="34" charset="0"/>
              </a:rPr>
              <a:t>multi-user </a:t>
            </a:r>
            <a:r>
              <a:rPr kumimoji="0" lang="en-US" sz="1600" b="1" i="0" u="none" strike="noStrike" kern="0" cap="none" spc="-50" normalizeH="0" baseline="0" noProof="0" dirty="0">
                <a:ln w="3175">
                  <a:noFill/>
                </a:ln>
                <a:solidFill>
                  <a:srgbClr val="1A1A1A"/>
                </a:solidFill>
                <a:effectLst/>
                <a:uLnTx/>
                <a:uFillTx/>
                <a:latin typeface="Segoe UI"/>
                <a:ea typeface="+mn-ea"/>
                <a:cs typeface="Segoe UI" pitchFamily="34" charset="0"/>
              </a:rPr>
              <a:t>legacy</a:t>
            </a:r>
            <a:r>
              <a:rPr kumimoji="0" lang="en-US" sz="1600" i="0" u="none" strike="noStrike" kern="0" cap="none" spc="-50" normalizeH="0" baseline="0" noProof="0" dirty="0">
                <a:ln w="3175">
                  <a:noFill/>
                </a:ln>
                <a:solidFill>
                  <a:srgbClr val="1A1A1A"/>
                </a:solidFill>
                <a:effectLst/>
                <a:uLnTx/>
                <a:uFillTx/>
                <a:latin typeface="Segoe UI"/>
                <a:ea typeface="+mn-ea"/>
                <a:cs typeface="Segoe UI" pitchFamily="34" charset="0"/>
              </a:rPr>
              <a:t> </a:t>
            </a:r>
            <a:r>
              <a:rPr kumimoji="0" lang="en-US" sz="1600" i="0" u="none" strike="noStrike" kern="0" cap="none" spc="-50" normalizeH="0" baseline="0" noProof="0" dirty="0" err="1">
                <a:ln w="3175">
                  <a:noFill/>
                </a:ln>
                <a:solidFill>
                  <a:srgbClr val="1A1A1A"/>
                </a:solidFill>
                <a:effectLst/>
                <a:uLnTx/>
                <a:uFillTx/>
                <a:latin typeface="Segoe UI"/>
                <a:ea typeface="+mn-ea"/>
                <a:cs typeface="Segoe UI" pitchFamily="34" charset="0"/>
              </a:rPr>
              <a:t>scalabile</a:t>
            </a:r>
            <a:endParaRPr kumimoji="0" lang="en-US" sz="1600" b="0" i="0" u="none" strike="noStrike" kern="0" cap="none" spc="-50" normalizeH="0" baseline="0" noProof="0" dirty="0">
              <a:ln w="3175">
                <a:noFill/>
              </a:ln>
              <a:solidFill>
                <a:srgbClr val="1A1A1A"/>
              </a:solidFill>
              <a:effectLst/>
              <a:uLnTx/>
              <a:uFillTx/>
              <a:latin typeface="Segoe UI"/>
              <a:ea typeface="+mn-ea"/>
              <a:cs typeface="Segoe UI" pitchFamily="34" charset="0"/>
            </a:endParaRPr>
          </a:p>
          <a:p>
            <a:pPr marL="0" marR="0" lvl="0" indent="0" algn="ctr" defTabSz="861087" eaLnBrk="1" fontAlgn="auto" latinLnBrk="0" hangingPunct="1">
              <a:lnSpc>
                <a:spcPct val="100000"/>
              </a:lnSpc>
              <a:spcBef>
                <a:spcPts val="800"/>
              </a:spcBef>
              <a:spcAft>
                <a:spcPts val="600"/>
              </a:spcAft>
              <a:buClrTx/>
              <a:buSzTx/>
              <a:buFontTx/>
              <a:buNone/>
              <a:tabLst/>
              <a:defRPr/>
            </a:pPr>
            <a:br>
              <a:rPr kumimoji="0" lang="en-US" sz="1600" b="0" i="0" u="none" strike="noStrike" kern="0" cap="none" spc="-50" normalizeH="0" baseline="0" noProof="0" dirty="0">
                <a:ln w="3175">
                  <a:noFill/>
                </a:ln>
                <a:solidFill>
                  <a:srgbClr val="1A1A1A"/>
                </a:solidFill>
                <a:effectLst/>
                <a:uLnTx/>
                <a:uFillTx/>
                <a:latin typeface="Segoe UI Semibold"/>
                <a:ea typeface="+mn-ea"/>
                <a:cs typeface="Segoe UI" pitchFamily="34" charset="0"/>
              </a:rPr>
            </a:br>
            <a:br>
              <a:rPr kumimoji="0" lang="en-US" sz="1600" b="0" i="0" u="none" strike="noStrike" kern="0" cap="none" spc="-50" normalizeH="0" baseline="0" noProof="0" dirty="0">
                <a:ln w="3175">
                  <a:noFill/>
                </a:ln>
                <a:solidFill>
                  <a:srgbClr val="1A1A1A"/>
                </a:solidFill>
                <a:effectLst/>
                <a:uLnTx/>
                <a:uFillTx/>
                <a:latin typeface="Segoe UI Semibold"/>
                <a:ea typeface="+mn-ea"/>
                <a:cs typeface="Segoe UI" pitchFamily="34" charset="0"/>
              </a:rPr>
            </a:br>
            <a:r>
              <a:rPr kumimoji="0" lang="en-US" sz="1600" b="0" i="0" u="none" strike="noStrike" kern="0" cap="none" spc="-50" normalizeH="0" baseline="0" noProof="0" dirty="0">
                <a:ln w="3175">
                  <a:noFill/>
                </a:ln>
                <a:solidFill>
                  <a:srgbClr val="1A1A1A"/>
                </a:solidFill>
                <a:effectLst/>
                <a:uLnTx/>
                <a:uFillTx/>
                <a:latin typeface="Segoe UI Semibold"/>
                <a:ea typeface="+mn-ea"/>
                <a:cs typeface="Segoe UI" pitchFamily="34" charset="0"/>
              </a:rPr>
              <a:t>Windows Server 2019</a:t>
            </a: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1A1A1A"/>
                </a:solidFill>
                <a:effectLst/>
                <a:uLnTx/>
                <a:uFillTx/>
                <a:latin typeface="Segoe UI Semibold"/>
                <a:ea typeface="+mn-ea"/>
                <a:cs typeface="Segoe UI" pitchFamily="34" charset="0"/>
              </a:rPr>
              <a:t>Multiple users</a:t>
            </a: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1A1A1A"/>
                </a:solidFill>
                <a:effectLst/>
                <a:uLnTx/>
                <a:uFillTx/>
                <a:latin typeface="Segoe UI Semibold"/>
                <a:ea typeface="+mn-ea"/>
                <a:cs typeface="Segoe UI" pitchFamily="34" charset="0"/>
              </a:rPr>
              <a:t>Win32</a:t>
            </a: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1A1A1A"/>
                </a:solidFill>
                <a:effectLst/>
                <a:uLnTx/>
                <a:uFillTx/>
                <a:latin typeface="Segoe UI Semibold"/>
                <a:ea typeface="+mn-ea"/>
                <a:cs typeface="Segoe UI" pitchFamily="34" charset="0"/>
              </a:rPr>
              <a:t>Office 2019 Perpetual</a:t>
            </a: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1A1A1A"/>
                </a:solidFill>
                <a:effectLst/>
                <a:uLnTx/>
                <a:uFillTx/>
                <a:latin typeface="Segoe UI Semibold"/>
                <a:ea typeface="+mn-ea"/>
                <a:cs typeface="Segoe UI" pitchFamily="34" charset="0"/>
              </a:rPr>
              <a:t>Long-Term Servicing Channel</a:t>
            </a:r>
          </a:p>
          <a:p>
            <a:pPr marL="0" marR="0" lvl="0" indent="0" algn="ctr" defTabSz="861087" eaLnBrk="1" fontAlgn="auto" latinLnBrk="0" hangingPunct="1">
              <a:lnSpc>
                <a:spcPct val="100000"/>
              </a:lnSpc>
              <a:spcBef>
                <a:spcPts val="800"/>
              </a:spcBef>
              <a:spcAft>
                <a:spcPts val="0"/>
              </a:spcAft>
              <a:buClrTx/>
              <a:buSzTx/>
              <a:buFontTx/>
              <a:buNone/>
              <a:tabLst/>
              <a:defRPr/>
            </a:pPr>
            <a:endParaRPr kumimoji="0" lang="en-US" sz="1600" b="0" i="0" u="none" strike="noStrike" kern="0" cap="none" spc="-50" normalizeH="0" baseline="0" noProof="0" dirty="0">
              <a:ln w="3175">
                <a:noFill/>
              </a:ln>
              <a:solidFill>
                <a:srgbClr val="1A1A1A"/>
              </a:solidFill>
              <a:effectLst/>
              <a:uLnTx/>
              <a:uFillTx/>
              <a:latin typeface="Segoe UI Semibold"/>
              <a:ea typeface="+mn-ea"/>
              <a:cs typeface="Segoe UI" pitchFamily="34" charset="0"/>
            </a:endParaRPr>
          </a:p>
          <a:p>
            <a:pPr marL="0" marR="0" lvl="0" indent="0" algn="ctr" defTabSz="861087" eaLnBrk="1" fontAlgn="auto" latinLnBrk="0" hangingPunct="1">
              <a:lnSpc>
                <a:spcPct val="100000"/>
              </a:lnSpc>
              <a:spcBef>
                <a:spcPts val="800"/>
              </a:spcBef>
              <a:spcAft>
                <a:spcPts val="0"/>
              </a:spcAft>
              <a:buClrTx/>
              <a:buSzTx/>
              <a:buFontTx/>
              <a:buNone/>
              <a:tabLst/>
              <a:defRPr/>
            </a:pPr>
            <a:endParaRPr kumimoji="0" lang="en-US" sz="1600" b="0" i="0" u="none" strike="noStrike" kern="0" cap="none" spc="-50" normalizeH="0" baseline="0" noProof="0" dirty="0">
              <a:ln w="3175">
                <a:noFill/>
              </a:ln>
              <a:solidFill>
                <a:srgbClr val="1A1A1A"/>
              </a:solidFill>
              <a:effectLst/>
              <a:uLnTx/>
              <a:uFillTx/>
              <a:latin typeface="Segoe UI Semibold"/>
              <a:ea typeface="+mn-ea"/>
              <a:cs typeface="Segoe UI" pitchFamily="34" charset="0"/>
            </a:endParaRPr>
          </a:p>
          <a:p>
            <a:pPr marL="0" marR="0" lvl="0" indent="0" algn="ctr" defTabSz="861087" eaLnBrk="1" fontAlgn="auto" latinLnBrk="0" hangingPunct="1">
              <a:lnSpc>
                <a:spcPct val="100000"/>
              </a:lnSpc>
              <a:spcBef>
                <a:spcPts val="800"/>
              </a:spcBef>
              <a:spcAft>
                <a:spcPts val="0"/>
              </a:spcAft>
              <a:buClrTx/>
              <a:buSzTx/>
              <a:buFontTx/>
              <a:buNone/>
              <a:tabLst/>
              <a:defRPr/>
            </a:pPr>
            <a:endParaRPr kumimoji="0" lang="en-US" sz="1600" b="0" i="0" u="none" strike="noStrike" kern="0" cap="none" spc="-50" normalizeH="0" baseline="0" noProof="0" dirty="0">
              <a:ln w="3175">
                <a:noFill/>
              </a:ln>
              <a:solidFill>
                <a:srgbClr val="1A1A1A"/>
              </a:solidFill>
              <a:effectLst/>
              <a:uLnTx/>
              <a:uFillTx/>
              <a:latin typeface="Segoe UI"/>
              <a:ea typeface="+mn-ea"/>
              <a:cs typeface="Segoe UI" pitchFamily="34" charset="0"/>
            </a:endParaRPr>
          </a:p>
        </p:txBody>
      </p:sp>
      <p:sp>
        <p:nvSpPr>
          <p:cNvPr id="4" name="Rectangle 52">
            <a:extLst>
              <a:ext uri="{FF2B5EF4-FFF2-40B4-BE49-F238E27FC236}">
                <a16:creationId xmlns:a16="http://schemas.microsoft.com/office/drawing/2014/main" id="{1C1A04E0-2687-480E-BDEA-1C94CDE9A9B7}"/>
              </a:ext>
            </a:extLst>
          </p:cNvPr>
          <p:cNvSpPr/>
          <p:nvPr/>
        </p:nvSpPr>
        <p:spPr bwMode="auto">
          <a:xfrm>
            <a:off x="8176195" y="2236386"/>
            <a:ext cx="3429000" cy="4480560"/>
          </a:xfrm>
          <a:prstGeom prst="rect">
            <a:avLst/>
          </a:prstGeom>
          <a:solidFill>
            <a:srgbClr val="0078D4"/>
          </a:solidFill>
          <a:ln w="10795" cap="flat" cmpd="sng" algn="ctr">
            <a:noFill/>
            <a:prstDash val="solid"/>
            <a:headEnd type="none" w="med" len="med"/>
            <a:tailEnd type="none" w="med" len="med"/>
          </a:ln>
          <a:effectLst/>
        </p:spPr>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eaLnBrk="1" fontAlgn="auto" latinLnBrk="0" hangingPunct="1">
              <a:lnSpc>
                <a:spcPct val="100000"/>
              </a:lnSpc>
              <a:spcBef>
                <a:spcPts val="80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Pro Semibold" panose="020B0702040504020203" pitchFamily="34" charset="0"/>
                <a:ea typeface="+mn-ea"/>
                <a:cs typeface="Segoe UI Light"/>
              </a:rPr>
              <a:t>Windows 10 </a:t>
            </a:r>
            <a:br>
              <a:rPr kumimoji="0" lang="en-US" sz="1800" b="0" i="0" u="none" strike="noStrike" kern="0" cap="none" spc="0" normalizeH="0" baseline="0" noProof="0" dirty="0">
                <a:ln>
                  <a:noFill/>
                </a:ln>
                <a:solidFill>
                  <a:srgbClr val="FFFFFF"/>
                </a:solidFill>
                <a:effectLst/>
                <a:uLnTx/>
                <a:uFillTx/>
                <a:latin typeface="Segoe Pro Semibold" panose="020B0702040504020203" pitchFamily="34" charset="0"/>
                <a:ea typeface="+mn-ea"/>
                <a:cs typeface="Segoe UI Light"/>
              </a:rPr>
            </a:br>
            <a:r>
              <a:rPr kumimoji="0" lang="en-US" sz="1800" b="0" i="0" u="none" strike="noStrike" kern="0" cap="none" spc="0" normalizeH="0" baseline="0" noProof="0" dirty="0">
                <a:ln>
                  <a:noFill/>
                </a:ln>
                <a:solidFill>
                  <a:srgbClr val="FFFFFF"/>
                </a:solidFill>
                <a:effectLst/>
                <a:uLnTx/>
                <a:uFillTx/>
                <a:latin typeface="Segoe Pro Semibold" panose="020B0702040504020203" pitchFamily="34" charset="0"/>
                <a:ea typeface="+mn-ea"/>
                <a:cs typeface="Segoe UI Light"/>
              </a:rPr>
              <a:t>Enterprise</a:t>
            </a:r>
            <a:br>
              <a:rPr kumimoji="0" lang="en-US" sz="1800" b="0" i="0" u="none" strike="noStrike" kern="0" cap="none" spc="0" normalizeH="0" baseline="0" noProof="0" dirty="0">
                <a:ln>
                  <a:noFill/>
                </a:ln>
                <a:solidFill>
                  <a:srgbClr val="FFFFFF"/>
                </a:solidFill>
                <a:effectLst/>
                <a:uLnTx/>
                <a:uFillTx/>
                <a:latin typeface="Segoe Pro Semibold" panose="020B0702040504020203" pitchFamily="34" charset="0"/>
                <a:ea typeface="+mn-ea"/>
                <a:cs typeface="Segoe UI Light"/>
              </a:rPr>
            </a:br>
            <a:endParaRPr kumimoji="0" lang="en-US" sz="1800" b="0" i="0" u="none" strike="noStrike" kern="0" cap="none" spc="0" normalizeH="0" baseline="0" noProof="0" dirty="0">
              <a:ln>
                <a:noFill/>
              </a:ln>
              <a:solidFill>
                <a:srgbClr val="FFFFFF"/>
              </a:solidFill>
              <a:effectLst/>
              <a:uLnTx/>
              <a:uFillTx/>
              <a:latin typeface="Segoe Pro Semibold" panose="020B0702040504020203" pitchFamily="34" charset="0"/>
              <a:ea typeface="+mn-ea"/>
              <a:cs typeface="Segoe UI Light"/>
            </a:endParaRPr>
          </a:p>
          <a:p>
            <a:pPr lvl="0" algn="ctr" defTabSz="861087">
              <a:spcBef>
                <a:spcPts val="800"/>
              </a:spcBef>
              <a:defRPr/>
            </a:pPr>
            <a:r>
              <a:rPr lang="en-US" sz="1600" kern="0" spc="-50" dirty="0">
                <a:ln w="3175">
                  <a:noFill/>
                </a:ln>
                <a:solidFill>
                  <a:srgbClr val="FFFFFF"/>
                </a:solidFill>
                <a:latin typeface="Segoe UI"/>
                <a:cs typeface="Segoe UI" pitchFamily="34" charset="0"/>
              </a:rPr>
              <a:t>Windows experience </a:t>
            </a:r>
            <a:r>
              <a:rPr kumimoji="0" lang="en-US" sz="1600" b="0" i="0" u="none" strike="noStrike" kern="0" cap="none" spc="-50" normalizeH="0" baseline="0" noProof="0" dirty="0">
                <a:ln w="3175">
                  <a:noFill/>
                </a:ln>
                <a:solidFill>
                  <a:srgbClr val="FFFFFF"/>
                </a:solidFill>
                <a:effectLst/>
                <a:uLnTx/>
                <a:uFillTx/>
                <a:latin typeface="Segoe UI"/>
                <a:ea typeface="+mn-ea"/>
                <a:cs typeface="Segoe UI" pitchFamily="34" charset="0"/>
              </a:rPr>
              <a:t>single-session native </a:t>
            </a:r>
            <a:r>
              <a:rPr kumimoji="0" lang="en-US" sz="1600" b="1" i="0" u="none" strike="noStrike" kern="0" cap="none" spc="-50" normalizeH="0" baseline="0" noProof="0" dirty="0" err="1">
                <a:ln w="3175">
                  <a:noFill/>
                </a:ln>
                <a:solidFill>
                  <a:srgbClr val="FFFFFF"/>
                </a:solidFill>
                <a:effectLst/>
                <a:uLnTx/>
                <a:uFillTx/>
                <a:latin typeface="Segoe UI"/>
                <a:ea typeface="+mn-ea"/>
                <a:cs typeface="Segoe UI" pitchFamily="34" charset="0"/>
              </a:rPr>
              <a:t>moderna</a:t>
            </a:r>
            <a:endParaRPr kumimoji="0" lang="en-US" sz="1600" b="0" i="0" u="none" strike="noStrike" kern="0" cap="none" spc="-50" normalizeH="0" baseline="0" noProof="0" dirty="0">
              <a:ln w="3175">
                <a:noFill/>
              </a:ln>
              <a:solidFill>
                <a:srgbClr val="FFFFFF"/>
              </a:solidFill>
              <a:effectLst/>
              <a:uLnTx/>
              <a:uFillTx/>
              <a:latin typeface="Segoe UI"/>
              <a:ea typeface="+mn-ea"/>
              <a:cs typeface="Segoe UI" pitchFamily="34" charset="0"/>
            </a:endParaRPr>
          </a:p>
          <a:p>
            <a:pPr marL="0" marR="0" lvl="0" indent="0" algn="ctr" defTabSz="861087" eaLnBrk="1" fontAlgn="auto" latinLnBrk="0" hangingPunct="1">
              <a:lnSpc>
                <a:spcPct val="100000"/>
              </a:lnSpc>
              <a:spcBef>
                <a:spcPts val="800"/>
              </a:spcBef>
              <a:spcAft>
                <a:spcPts val="600"/>
              </a:spcAft>
              <a:buClrTx/>
              <a:buSzTx/>
              <a:buFontTx/>
              <a:buNone/>
              <a:tabLst/>
              <a:defRPr/>
            </a:pPr>
            <a:b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br>
            <a:b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br>
            <a: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t>Windows 10</a:t>
            </a: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t>Single user</a:t>
            </a: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t>Win32, UWP</a:t>
            </a: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t>Office 365 </a:t>
            </a:r>
            <a:r>
              <a:rPr kumimoji="0" lang="en-US" sz="1600" b="0" i="0" u="none" strike="noStrike" kern="0" cap="none" spc="-50" normalizeH="0" baseline="0" noProof="0" dirty="0" err="1">
                <a:ln w="3175">
                  <a:noFill/>
                </a:ln>
                <a:solidFill>
                  <a:srgbClr val="FFFFFF"/>
                </a:solidFill>
                <a:effectLst/>
                <a:uLnTx/>
                <a:uFillTx/>
                <a:latin typeface="Segoe UI Semibold"/>
                <a:ea typeface="+mn-ea"/>
                <a:cs typeface="Segoe UI" pitchFamily="34" charset="0"/>
              </a:rPr>
              <a:t>ProPlus</a:t>
            </a:r>
            <a:endPar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t>Semi-Annual Channel</a:t>
            </a:r>
          </a:p>
          <a:p>
            <a:pPr marL="0" marR="0" lvl="0" indent="0" algn="ctr" defTabSz="861087" eaLnBrk="1" fontAlgn="auto" latinLnBrk="0" hangingPunct="1">
              <a:lnSpc>
                <a:spcPct val="100000"/>
              </a:lnSpc>
              <a:spcBef>
                <a:spcPts val="800"/>
              </a:spcBef>
              <a:spcAft>
                <a:spcPts val="0"/>
              </a:spcAft>
              <a:buClrTx/>
              <a:buSzTx/>
              <a:buFontTx/>
              <a:buNone/>
              <a:tabLst/>
              <a:defRPr/>
            </a:pPr>
            <a:endParaRPr kumimoji="0" lang="en-US" sz="1600" b="0" i="0" u="none" strike="noStrike" kern="0" cap="none" spc="-50" normalizeH="0" baseline="0" noProof="0" dirty="0">
              <a:ln w="3175">
                <a:noFill/>
              </a:ln>
              <a:solidFill>
                <a:srgbClr val="1A1A1A"/>
              </a:solidFill>
              <a:effectLst/>
              <a:uLnTx/>
              <a:uFillTx/>
              <a:latin typeface="Segoe UI Semibold"/>
              <a:ea typeface="+mn-ea"/>
              <a:cs typeface="Segoe UI" pitchFamily="34" charset="0"/>
            </a:endParaRPr>
          </a:p>
        </p:txBody>
      </p:sp>
      <p:sp>
        <p:nvSpPr>
          <p:cNvPr id="5" name="Rectangle 5">
            <a:extLst>
              <a:ext uri="{FF2B5EF4-FFF2-40B4-BE49-F238E27FC236}">
                <a16:creationId xmlns:a16="http://schemas.microsoft.com/office/drawing/2014/main" id="{AD8F5276-4B87-4669-927D-D93FD933CA21}"/>
              </a:ext>
            </a:extLst>
          </p:cNvPr>
          <p:cNvSpPr/>
          <p:nvPr/>
        </p:nvSpPr>
        <p:spPr bwMode="auto">
          <a:xfrm>
            <a:off x="4379689" y="2236386"/>
            <a:ext cx="3429000" cy="4480560"/>
          </a:xfrm>
          <a:prstGeom prst="rect">
            <a:avLst/>
          </a:prstGeom>
          <a:solidFill>
            <a:srgbClr val="002050"/>
          </a:solidFill>
          <a:ln w="10795" cap="flat" cmpd="sng" algn="ctr">
            <a:noFill/>
            <a:prstDash val="solid"/>
            <a:headEnd type="none" w="med" len="med"/>
            <a:tailEnd type="none" w="med" len="med"/>
          </a:ln>
          <a:effectLst/>
        </p:spPr>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eaLnBrk="1" fontAlgn="auto" latinLnBrk="0" hangingPunct="1">
              <a:lnSpc>
                <a:spcPct val="100000"/>
              </a:lnSpc>
              <a:spcBef>
                <a:spcPts val="80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Pro Semibold" panose="020B0702040504020203" pitchFamily="34" charset="0"/>
                <a:ea typeface="+mn-ea"/>
                <a:cs typeface="Segoe UI Light"/>
              </a:rPr>
              <a:t>Windows 10 </a:t>
            </a:r>
            <a:br>
              <a:rPr kumimoji="0" lang="en-US" sz="1800" b="0" i="0" u="none" strike="noStrike" kern="0" cap="none" spc="0" normalizeH="0" baseline="0" noProof="0" dirty="0">
                <a:ln>
                  <a:noFill/>
                </a:ln>
                <a:solidFill>
                  <a:srgbClr val="FFFFFF"/>
                </a:solidFill>
                <a:effectLst/>
                <a:uLnTx/>
                <a:uFillTx/>
                <a:latin typeface="Segoe Pro Semibold" panose="020B0702040504020203" pitchFamily="34" charset="0"/>
                <a:ea typeface="+mn-ea"/>
                <a:cs typeface="Segoe UI Light"/>
              </a:rPr>
            </a:br>
            <a:r>
              <a:rPr kumimoji="0" lang="en-US" sz="1800" b="0" i="0" u="none" strike="noStrike" kern="0" cap="none" spc="0" normalizeH="0" baseline="0" noProof="0" dirty="0">
                <a:ln>
                  <a:noFill/>
                </a:ln>
                <a:solidFill>
                  <a:srgbClr val="FFFFFF"/>
                </a:solidFill>
                <a:effectLst/>
                <a:uLnTx/>
                <a:uFillTx/>
                <a:latin typeface="Segoe Pro Semibold" panose="020B0702040504020203" pitchFamily="34" charset="0"/>
                <a:ea typeface="+mn-ea"/>
                <a:cs typeface="Segoe UI Light"/>
              </a:rPr>
              <a:t>Enterprise multi </a:t>
            </a:r>
            <a:r>
              <a:rPr kumimoji="0" lang="en-US" sz="1800" b="0" i="0" u="none" strike="noStrike" kern="0" cap="none" spc="0" normalizeH="0" baseline="0" noProof="0" dirty="0">
                <a:ln>
                  <a:noFill/>
                </a:ln>
                <a:solidFill>
                  <a:srgbClr val="FFFFFF"/>
                </a:solidFill>
                <a:effectLst/>
                <a:uLnTx/>
                <a:uFillTx/>
                <a:latin typeface="Segoe UI"/>
                <a:ea typeface="+mn-ea"/>
                <a:cs typeface="+mn-cs"/>
              </a:rPr>
              <a:t>user</a:t>
            </a:r>
            <a:br>
              <a:rPr kumimoji="0" lang="en-US" sz="1800" b="0" i="0" u="none" strike="noStrike" kern="0" cap="none" spc="0" normalizeH="0" baseline="0" noProof="0" dirty="0">
                <a:ln>
                  <a:noFill/>
                </a:ln>
                <a:solidFill>
                  <a:srgbClr val="FFFFFF"/>
                </a:solidFill>
                <a:effectLst/>
                <a:uLnTx/>
                <a:uFillTx/>
                <a:latin typeface="Segoe Pro Semibold" panose="020B0702040504020203" pitchFamily="34" charset="0"/>
                <a:ea typeface="+mn-ea"/>
                <a:cs typeface="Segoe UI Light"/>
              </a:rPr>
            </a:br>
            <a:endParaRPr kumimoji="0" lang="en-US" sz="1800" b="0" i="0" u="none" strike="noStrike" kern="0" cap="none" spc="0" normalizeH="0" baseline="0" noProof="0" dirty="0">
              <a:ln>
                <a:noFill/>
              </a:ln>
              <a:solidFill>
                <a:srgbClr val="FFFFFF"/>
              </a:solidFill>
              <a:effectLst/>
              <a:uLnTx/>
              <a:uFillTx/>
              <a:latin typeface="Segoe Pro Semibold" panose="020B0702040504020203" pitchFamily="34" charset="0"/>
              <a:ea typeface="+mn-ea"/>
              <a:cs typeface="Segoe UI Light"/>
            </a:endParaRPr>
          </a:p>
          <a:p>
            <a:pPr marL="0" marR="0" lvl="0" indent="0" algn="ctr" defTabSz="861087" eaLnBrk="1" fontAlgn="auto" latinLnBrk="0" hangingPunct="1">
              <a:lnSpc>
                <a:spcPct val="100000"/>
              </a:lnSpc>
              <a:spcBef>
                <a:spcPts val="800"/>
              </a:spcBef>
              <a:spcAft>
                <a:spcPts val="0"/>
              </a:spcAft>
              <a:buClrTx/>
              <a:buSzTx/>
              <a:buFontTx/>
              <a:buNone/>
              <a:tabLst/>
              <a:defRPr/>
            </a:pPr>
            <a:r>
              <a:rPr kumimoji="0" lang="en-US" sz="1600" b="0" i="0" u="none" strike="noStrike" kern="0" cap="none" spc="-50" normalizeH="0" baseline="0" noProof="0" dirty="0" err="1">
                <a:ln w="3175">
                  <a:noFill/>
                </a:ln>
                <a:solidFill>
                  <a:srgbClr val="FFFFFF"/>
                </a:solidFill>
                <a:effectLst/>
                <a:uLnTx/>
                <a:uFillTx/>
                <a:latin typeface="Segoe UI"/>
                <a:ea typeface="+mn-ea"/>
                <a:cs typeface="Segoe UI" pitchFamily="34" charset="0"/>
              </a:rPr>
              <a:t>Ambiente</a:t>
            </a:r>
            <a:r>
              <a:rPr kumimoji="0" lang="en-US" sz="1600" b="0" i="0" u="none" strike="noStrike" kern="0" cap="none" spc="-50" normalizeH="0" noProof="0" dirty="0">
                <a:ln w="3175">
                  <a:noFill/>
                </a:ln>
                <a:solidFill>
                  <a:srgbClr val="FFFFFF"/>
                </a:solidFill>
                <a:effectLst/>
                <a:uLnTx/>
                <a:uFillTx/>
                <a:latin typeface="Segoe UI"/>
                <a:ea typeface="+mn-ea"/>
                <a:cs typeface="Segoe UI" pitchFamily="34" charset="0"/>
              </a:rPr>
              <a:t> Windows </a:t>
            </a:r>
            <a:r>
              <a:rPr kumimoji="0" lang="en-US" sz="1600" b="0" i="0" u="none" strike="noStrike" kern="0" cap="none" spc="-50" normalizeH="0" baseline="0" noProof="0" dirty="0">
                <a:ln w="3175">
                  <a:noFill/>
                </a:ln>
                <a:solidFill>
                  <a:srgbClr val="FFFFFF"/>
                </a:solidFill>
                <a:effectLst/>
                <a:uLnTx/>
                <a:uFillTx/>
                <a:latin typeface="Segoe UI"/>
                <a:ea typeface="+mn-ea"/>
                <a:cs typeface="Segoe UI" pitchFamily="34" charset="0"/>
              </a:rPr>
              <a:t>multi-user </a:t>
            </a:r>
            <a:r>
              <a:rPr kumimoji="0" lang="en-US" sz="1600" b="1" i="0" u="none" strike="noStrike" kern="0" cap="none" spc="-50" normalizeH="0" baseline="0" noProof="0" dirty="0" err="1">
                <a:ln w="3175">
                  <a:noFill/>
                </a:ln>
                <a:solidFill>
                  <a:srgbClr val="FFFFFF"/>
                </a:solidFill>
                <a:effectLst/>
                <a:uLnTx/>
                <a:uFillTx/>
                <a:latin typeface="Segoe UI"/>
                <a:ea typeface="+mn-ea"/>
                <a:cs typeface="Segoe UI" pitchFamily="34" charset="0"/>
              </a:rPr>
              <a:t>moderno</a:t>
            </a:r>
            <a:r>
              <a:rPr kumimoji="0" lang="en-US" sz="1600" b="0" i="0" u="none" strike="noStrike" kern="0" cap="none" spc="-50" normalizeH="0" baseline="0" noProof="0" dirty="0">
                <a:ln w="3175">
                  <a:noFill/>
                </a:ln>
                <a:solidFill>
                  <a:srgbClr val="FFFFFF"/>
                </a:solidFill>
                <a:effectLst/>
                <a:uLnTx/>
                <a:uFillTx/>
                <a:latin typeface="Segoe UI"/>
                <a:ea typeface="+mn-ea"/>
                <a:cs typeface="Segoe UI" pitchFamily="34" charset="0"/>
              </a:rPr>
              <a:t> con Windows 10 Enterprise security </a:t>
            </a:r>
          </a:p>
          <a:p>
            <a:pPr marL="0" marR="0" lvl="0" indent="0" algn="ctr" defTabSz="861087" eaLnBrk="1" fontAlgn="auto" latinLnBrk="0" hangingPunct="1">
              <a:lnSpc>
                <a:spcPct val="100000"/>
              </a:lnSpc>
              <a:spcBef>
                <a:spcPts val="800"/>
              </a:spcBef>
              <a:spcAft>
                <a:spcPts val="600"/>
              </a:spcAft>
              <a:buClrTx/>
              <a:buSzTx/>
              <a:buFontTx/>
              <a:buNone/>
              <a:tabLst/>
              <a:defRPr/>
            </a:pPr>
            <a:b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br>
            <a: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t>Windows 10</a:t>
            </a: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t>Multiple users</a:t>
            </a: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t>Win32, UWP</a:t>
            </a: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t>Office 365 </a:t>
            </a:r>
            <a:r>
              <a:rPr kumimoji="0" lang="en-US" sz="1600" b="0" i="0" u="none" strike="noStrike" kern="0" cap="none" spc="-50" normalizeH="0" baseline="0" noProof="0" dirty="0" err="1">
                <a:ln w="3175">
                  <a:noFill/>
                </a:ln>
                <a:solidFill>
                  <a:srgbClr val="FFFFFF"/>
                </a:solidFill>
                <a:effectLst/>
                <a:uLnTx/>
                <a:uFillTx/>
                <a:latin typeface="Segoe UI Semibold"/>
                <a:ea typeface="+mn-ea"/>
                <a:cs typeface="Segoe UI" pitchFamily="34" charset="0"/>
              </a:rPr>
              <a:t>ProPlus</a:t>
            </a:r>
            <a:endPar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ctr" defTabSz="861087" eaLnBrk="1" fontAlgn="auto" latinLnBrk="0" hangingPunct="1">
              <a:lnSpc>
                <a:spcPct val="100000"/>
              </a:lnSpc>
              <a:spcBef>
                <a:spcPts val="800"/>
              </a:spcBef>
              <a:spcAft>
                <a:spcPts val="600"/>
              </a:spcAft>
              <a:buClrTx/>
              <a:buSzTx/>
              <a:buFontTx/>
              <a:buNone/>
              <a:tabLst/>
              <a:defRPr/>
            </a:pPr>
            <a:r>
              <a:rPr kumimoji="0" lang="en-US" sz="1600" b="0" i="0" u="none" strike="noStrike" kern="0" cap="none" spc="-50" normalizeH="0" baseline="0" noProof="0" dirty="0">
                <a:ln w="3175">
                  <a:noFill/>
                </a:ln>
                <a:solidFill>
                  <a:srgbClr val="FFFFFF"/>
                </a:solidFill>
                <a:effectLst/>
                <a:uLnTx/>
                <a:uFillTx/>
                <a:latin typeface="Segoe UI Semibold"/>
                <a:ea typeface="+mn-ea"/>
                <a:cs typeface="Segoe UI" pitchFamily="34" charset="0"/>
              </a:rPr>
              <a:t>Semi-Annual Channel</a:t>
            </a:r>
          </a:p>
        </p:txBody>
      </p:sp>
      <p:cxnSp>
        <p:nvCxnSpPr>
          <p:cNvPr id="6" name="Straight Connector 9">
            <a:extLst>
              <a:ext uri="{FF2B5EF4-FFF2-40B4-BE49-F238E27FC236}">
                <a16:creationId xmlns:a16="http://schemas.microsoft.com/office/drawing/2014/main" id="{680BE128-A870-4AB8-A27A-6169117120E9}"/>
              </a:ext>
            </a:extLst>
          </p:cNvPr>
          <p:cNvCxnSpPr>
            <a:cxnSpLocks/>
          </p:cNvCxnSpPr>
          <p:nvPr/>
        </p:nvCxnSpPr>
        <p:spPr>
          <a:xfrm>
            <a:off x="1055013" y="4183095"/>
            <a:ext cx="2482164" cy="0"/>
          </a:xfrm>
          <a:prstGeom prst="line">
            <a:avLst/>
          </a:prstGeom>
          <a:noFill/>
          <a:ln w="9525" cap="flat" cmpd="sng" algn="ctr">
            <a:solidFill>
              <a:srgbClr val="FFFFFF"/>
            </a:solidFill>
            <a:prstDash val="solid"/>
            <a:headEnd type="none" w="lg" len="med"/>
            <a:tailEnd type="none" w="lg" len="med"/>
          </a:ln>
          <a:effectLst/>
        </p:spPr>
      </p:cxnSp>
      <p:cxnSp>
        <p:nvCxnSpPr>
          <p:cNvPr id="7" name="Straight Connector 10">
            <a:extLst>
              <a:ext uri="{FF2B5EF4-FFF2-40B4-BE49-F238E27FC236}">
                <a16:creationId xmlns:a16="http://schemas.microsoft.com/office/drawing/2014/main" id="{F1547DAA-0E64-428C-93B8-4AF835EC1F38}"/>
              </a:ext>
            </a:extLst>
          </p:cNvPr>
          <p:cNvCxnSpPr>
            <a:cxnSpLocks/>
          </p:cNvCxnSpPr>
          <p:nvPr/>
        </p:nvCxnSpPr>
        <p:spPr>
          <a:xfrm>
            <a:off x="8647111" y="4183095"/>
            <a:ext cx="2487168" cy="0"/>
          </a:xfrm>
          <a:prstGeom prst="line">
            <a:avLst/>
          </a:prstGeom>
          <a:noFill/>
          <a:ln w="9525" cap="flat" cmpd="sng" algn="ctr">
            <a:solidFill>
              <a:srgbClr val="FFFFFF"/>
            </a:solidFill>
            <a:prstDash val="solid"/>
            <a:headEnd type="none" w="lg" len="med"/>
            <a:tailEnd type="none" w="lg" len="med"/>
          </a:ln>
          <a:effectLst/>
        </p:spPr>
      </p:cxnSp>
      <p:grpSp>
        <p:nvGrpSpPr>
          <p:cNvPr id="8" name="Group 4">
            <a:extLst>
              <a:ext uri="{FF2B5EF4-FFF2-40B4-BE49-F238E27FC236}">
                <a16:creationId xmlns:a16="http://schemas.microsoft.com/office/drawing/2014/main" id="{86BBFBD8-4E36-4FCE-8995-C5AE9FD6459F}"/>
              </a:ext>
            </a:extLst>
          </p:cNvPr>
          <p:cNvGrpSpPr/>
          <p:nvPr/>
        </p:nvGrpSpPr>
        <p:grpSpPr>
          <a:xfrm>
            <a:off x="5675706" y="1590099"/>
            <a:ext cx="835378" cy="835378"/>
            <a:chOff x="5675706" y="1050748"/>
            <a:chExt cx="835378" cy="835378"/>
          </a:xfrm>
        </p:grpSpPr>
        <p:sp>
          <p:nvSpPr>
            <p:cNvPr id="9" name="Oval 7">
              <a:extLst>
                <a:ext uri="{FF2B5EF4-FFF2-40B4-BE49-F238E27FC236}">
                  <a16:creationId xmlns:a16="http://schemas.microsoft.com/office/drawing/2014/main" id="{FFCDD3B3-4769-4267-BBDC-C105730AA727}"/>
                </a:ext>
              </a:extLst>
            </p:cNvPr>
            <p:cNvSpPr/>
            <p:nvPr/>
          </p:nvSpPr>
          <p:spPr bwMode="auto">
            <a:xfrm>
              <a:off x="5675706" y="1050748"/>
              <a:ext cx="835378" cy="835378"/>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Pro Semibold" panose="020B0702040504020203" pitchFamily="34" charset="0"/>
                <a:cs typeface="Segoe UI Light"/>
              </a:endParaRPr>
            </a:p>
          </p:txBody>
        </p:sp>
        <p:sp>
          <p:nvSpPr>
            <p:cNvPr id="10" name="Ribbon2_F19B" title="Icon of a star shaped ribbon">
              <a:extLst>
                <a:ext uri="{FF2B5EF4-FFF2-40B4-BE49-F238E27FC236}">
                  <a16:creationId xmlns:a16="http://schemas.microsoft.com/office/drawing/2014/main" id="{AAF1286B-EB69-4896-833F-3240463F0160}"/>
                </a:ext>
              </a:extLst>
            </p:cNvPr>
            <p:cNvSpPr>
              <a:spLocks noChangeAspect="1" noEditPoints="1"/>
            </p:cNvSpPr>
            <p:nvPr/>
          </p:nvSpPr>
          <p:spPr bwMode="auto">
            <a:xfrm>
              <a:off x="5913312" y="1216221"/>
              <a:ext cx="360166" cy="504432"/>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505050"/>
                </a:solidFill>
                <a:effectLst/>
                <a:uLnTx/>
                <a:uFillTx/>
                <a:latin typeface="Segoe UI"/>
              </a:endParaRPr>
            </a:p>
          </p:txBody>
        </p:sp>
      </p:grpSp>
    </p:spTree>
    <p:extLst>
      <p:ext uri="{BB962C8B-B14F-4D97-AF65-F5344CB8AC3E}">
        <p14:creationId xmlns:p14="http://schemas.microsoft.com/office/powerpoint/2010/main" val="49652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DC26EB-F5E9-4874-AA49-740CFD4FC3E7}"/>
              </a:ext>
            </a:extLst>
          </p:cNvPr>
          <p:cNvSpPr>
            <a:spLocks noGrp="1"/>
          </p:cNvSpPr>
          <p:nvPr>
            <p:ph type="title"/>
          </p:nvPr>
        </p:nvSpPr>
        <p:spPr/>
        <p:txBody>
          <a:bodyPr/>
          <a:lstStyle/>
          <a:p>
            <a:r>
              <a:rPr lang="en-US" dirty="0"/>
              <a:t>Windows Virtual Desktop  vs   RDS</a:t>
            </a:r>
            <a:endParaRPr lang="it-IT" dirty="0"/>
          </a:p>
        </p:txBody>
      </p:sp>
      <p:sp>
        <p:nvSpPr>
          <p:cNvPr id="3" name="Text Placeholder 2">
            <a:extLst>
              <a:ext uri="{FF2B5EF4-FFF2-40B4-BE49-F238E27FC236}">
                <a16:creationId xmlns:a16="http://schemas.microsoft.com/office/drawing/2014/main" id="{E856A719-6EF3-40C5-AAB5-CDF53C297786}"/>
              </a:ext>
            </a:extLst>
          </p:cNvPr>
          <p:cNvSpPr txBox="1">
            <a:spLocks/>
          </p:cNvSpPr>
          <p:nvPr/>
        </p:nvSpPr>
        <p:spPr>
          <a:xfrm>
            <a:off x="425792" y="1948259"/>
            <a:ext cx="11329819" cy="451110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Segoe UI Semilight" panose="020B0402040204020203" pitchFamily="34" charset="0"/>
              </a:defRPr>
            </a:lvl1pPr>
            <a:lvl2pPr marL="224097"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dirty="0">
                <a:solidFill>
                  <a:schemeClr val="accent4"/>
                </a:solidFill>
              </a:rPr>
              <a:t>Quale </a:t>
            </a:r>
            <a:r>
              <a:rPr lang="en-US" b="1" dirty="0" err="1">
                <a:solidFill>
                  <a:schemeClr val="accent4"/>
                </a:solidFill>
              </a:rPr>
              <a:t>versione</a:t>
            </a:r>
            <a:r>
              <a:rPr lang="en-US" b="1" dirty="0">
                <a:solidFill>
                  <a:schemeClr val="accent4"/>
                </a:solidFill>
              </a:rPr>
              <a:t> </a:t>
            </a:r>
            <a:r>
              <a:rPr lang="en-US" b="1" dirty="0" err="1">
                <a:solidFill>
                  <a:schemeClr val="accent4"/>
                </a:solidFill>
              </a:rPr>
              <a:t>usare</a:t>
            </a:r>
            <a:r>
              <a:rPr lang="en-US" b="1" dirty="0">
                <a:solidFill>
                  <a:schemeClr val="accent4"/>
                </a:solidFill>
              </a:rPr>
              <a:t> e </a:t>
            </a:r>
            <a:r>
              <a:rPr lang="en-US" b="1" dirty="0" err="1">
                <a:solidFill>
                  <a:schemeClr val="accent4"/>
                </a:solidFill>
              </a:rPr>
              <a:t>quando</a:t>
            </a:r>
            <a:endParaRPr lang="en-US" b="1" dirty="0">
              <a:solidFill>
                <a:schemeClr val="accent4"/>
              </a:solidFill>
            </a:endParaRPr>
          </a:p>
          <a:p>
            <a:r>
              <a:rPr lang="en-US" dirty="0"/>
              <a:t>Windows Virtual Desktop </a:t>
            </a:r>
            <a:r>
              <a:rPr lang="en-US" dirty="0" err="1"/>
              <a:t>indicata</a:t>
            </a:r>
            <a:r>
              <a:rPr lang="en-US" dirty="0"/>
              <a:t> per… </a:t>
            </a:r>
          </a:p>
          <a:p>
            <a:pPr marL="457200" indent="-457200">
              <a:buFont typeface="Arial" panose="020B0604020202020204" pitchFamily="34" charset="0"/>
              <a:buChar char="•"/>
            </a:pPr>
            <a:r>
              <a:rPr lang="en-US" dirty="0" err="1"/>
              <a:t>Rivendita</a:t>
            </a:r>
            <a:r>
              <a:rPr lang="en-US" dirty="0"/>
              <a:t> di </a:t>
            </a:r>
            <a:r>
              <a:rPr lang="en-US" dirty="0" err="1"/>
              <a:t>servizi</a:t>
            </a:r>
            <a:r>
              <a:rPr lang="en-US" dirty="0"/>
              <a:t> </a:t>
            </a:r>
            <a:r>
              <a:rPr lang="en-US" dirty="0" err="1"/>
              <a:t>basati</a:t>
            </a:r>
            <a:r>
              <a:rPr lang="en-US" dirty="0"/>
              <a:t> </a:t>
            </a:r>
            <a:r>
              <a:rPr lang="en-US" dirty="0" err="1"/>
              <a:t>su</a:t>
            </a:r>
            <a:r>
              <a:rPr lang="en-US" dirty="0"/>
              <a:t> RDS</a:t>
            </a:r>
          </a:p>
          <a:p>
            <a:pPr marL="457200" indent="-457200">
              <a:buFont typeface="Arial" panose="020B0604020202020204" pitchFamily="34" charset="0"/>
              <a:buChar char="•"/>
            </a:pPr>
            <a:r>
              <a:rPr lang="en-US" dirty="0" err="1"/>
              <a:t>Utilizzo</a:t>
            </a:r>
            <a:r>
              <a:rPr lang="en-US" dirty="0"/>
              <a:t> </a:t>
            </a:r>
            <a:r>
              <a:rPr lang="en-US" dirty="0" err="1"/>
              <a:t>delle</a:t>
            </a:r>
            <a:r>
              <a:rPr lang="en-US" dirty="0"/>
              <a:t> </a:t>
            </a:r>
            <a:r>
              <a:rPr lang="en-US" dirty="0" err="1"/>
              <a:t>funzioni</a:t>
            </a:r>
            <a:r>
              <a:rPr lang="en-US" dirty="0"/>
              <a:t> di Windows 10 Enterprise multi-session</a:t>
            </a:r>
          </a:p>
          <a:p>
            <a:pPr marL="457200" indent="-457200">
              <a:buFont typeface="Arial" panose="020B0604020202020204" pitchFamily="34" charset="0"/>
              <a:buChar char="•"/>
            </a:pPr>
            <a:r>
              <a:rPr lang="en-US" dirty="0" err="1"/>
              <a:t>Necessità</a:t>
            </a:r>
            <a:r>
              <a:rPr lang="en-US" dirty="0"/>
              <a:t> di Windows 7 Extended Security Updates</a:t>
            </a:r>
          </a:p>
          <a:p>
            <a:r>
              <a:rPr lang="en-US" dirty="0"/>
              <a:t>RDS 2019 </a:t>
            </a:r>
            <a:r>
              <a:rPr lang="en-US" dirty="0" err="1"/>
              <a:t>indicata</a:t>
            </a:r>
            <a:r>
              <a:rPr lang="en-US" dirty="0"/>
              <a:t> per…</a:t>
            </a:r>
          </a:p>
          <a:p>
            <a:pPr marL="457200" indent="-457200">
              <a:buFont typeface="Arial" panose="020B0604020202020204" pitchFamily="34" charset="0"/>
              <a:buChar char="•"/>
            </a:pPr>
            <a:r>
              <a:rPr lang="en-US" dirty="0" err="1"/>
              <a:t>Completo</a:t>
            </a:r>
            <a:r>
              <a:rPr lang="en-US" dirty="0"/>
              <a:t> </a:t>
            </a:r>
            <a:r>
              <a:rPr lang="en-US" dirty="0" err="1"/>
              <a:t>controllo</a:t>
            </a:r>
            <a:r>
              <a:rPr lang="en-US" dirty="0"/>
              <a:t> </a:t>
            </a:r>
            <a:r>
              <a:rPr lang="en-US" dirty="0" err="1"/>
              <a:t>dell’ambiente</a:t>
            </a:r>
            <a:r>
              <a:rPr lang="en-US" dirty="0"/>
              <a:t> di </a:t>
            </a:r>
            <a:r>
              <a:rPr lang="en-US" dirty="0" err="1"/>
              <a:t>virtualizzazione</a:t>
            </a:r>
            <a:endParaRPr lang="en-US" dirty="0"/>
          </a:p>
          <a:p>
            <a:pPr marL="457200" indent="-457200">
              <a:buFont typeface="Arial" panose="020B0604020202020204" pitchFamily="34" charset="0"/>
              <a:buChar char="•"/>
            </a:pPr>
            <a:r>
              <a:rPr lang="en-US" dirty="0" err="1"/>
              <a:t>Esigenza</a:t>
            </a:r>
            <a:r>
              <a:rPr lang="en-US" dirty="0"/>
              <a:t> di un </a:t>
            </a:r>
            <a:r>
              <a:rPr lang="en-US" dirty="0" err="1"/>
              <a:t>ambiente</a:t>
            </a:r>
            <a:r>
              <a:rPr lang="en-US" dirty="0"/>
              <a:t> </a:t>
            </a:r>
            <a:r>
              <a:rPr lang="en-US" dirty="0" err="1"/>
              <a:t>isolato</a:t>
            </a:r>
            <a:r>
              <a:rPr lang="en-US" dirty="0"/>
              <a:t>/</a:t>
            </a:r>
            <a:r>
              <a:rPr lang="en-US" dirty="0" err="1"/>
              <a:t>privato</a:t>
            </a:r>
            <a:endParaRPr lang="en-US" dirty="0"/>
          </a:p>
          <a:p>
            <a:pPr marL="457200" indent="-457200">
              <a:buFont typeface="Arial" panose="020B0604020202020204" pitchFamily="34" charset="0"/>
              <a:buChar char="•"/>
            </a:pPr>
            <a:r>
              <a:rPr lang="en-US" dirty="0" err="1"/>
              <a:t>Estensione</a:t>
            </a:r>
            <a:r>
              <a:rPr lang="en-US" dirty="0"/>
              <a:t> </a:t>
            </a:r>
            <a:r>
              <a:rPr lang="en-US" dirty="0" err="1"/>
              <a:t>delle</a:t>
            </a:r>
            <a:r>
              <a:rPr lang="en-US" dirty="0"/>
              <a:t> </a:t>
            </a:r>
            <a:r>
              <a:rPr lang="en-US" dirty="0" err="1"/>
              <a:t>distribuzioni</a:t>
            </a:r>
            <a:r>
              <a:rPr lang="en-US" dirty="0"/>
              <a:t> RDS </a:t>
            </a:r>
            <a:r>
              <a:rPr lang="en-US"/>
              <a:t>esistenti</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1359446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lemento grafico 4">
            <a:extLst>
              <a:ext uri="{FF2B5EF4-FFF2-40B4-BE49-F238E27FC236}">
                <a16:creationId xmlns:a16="http://schemas.microsoft.com/office/drawing/2014/main" id="{0820930C-ADD7-4957-B74D-215DBED4C5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639" y="6056174"/>
            <a:ext cx="2900168" cy="637246"/>
          </a:xfrm>
          <a:prstGeom prst="rect">
            <a:avLst/>
          </a:prstGeom>
        </p:spPr>
      </p:pic>
      <p:sp>
        <p:nvSpPr>
          <p:cNvPr id="6" name="Title 1">
            <a:extLst>
              <a:ext uri="{FF2B5EF4-FFF2-40B4-BE49-F238E27FC236}">
                <a16:creationId xmlns:a16="http://schemas.microsoft.com/office/drawing/2014/main" id="{18A1F635-BDF4-4CD2-A494-1C2AA2797049}"/>
              </a:ext>
            </a:extLst>
          </p:cNvPr>
          <p:cNvSpPr txBox="1">
            <a:spLocks/>
          </p:cNvSpPr>
          <p:nvPr/>
        </p:nvSpPr>
        <p:spPr>
          <a:xfrm>
            <a:off x="502610" y="610494"/>
            <a:ext cx="4106346" cy="1151965"/>
          </a:xfrm>
          <a:prstGeom prst="rect">
            <a:avLst/>
          </a:prstGeom>
        </p:spPr>
        <p:txBody>
          <a:bodyPr>
            <a:normAutofit/>
          </a:bodyPr>
          <a:lst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accent1"/>
                </a:solidFill>
                <a:ea typeface="Lato Light" panose="020F0502020204030203" pitchFamily="34" charset="0"/>
                <a:cs typeface="Lato Light" panose="020F0502020204030203" pitchFamily="34" charset="0"/>
              </a:rPr>
              <a:t>Who am I?</a:t>
            </a:r>
          </a:p>
        </p:txBody>
      </p:sp>
      <p:sp>
        <p:nvSpPr>
          <p:cNvPr id="7" name="TextBox 42">
            <a:extLst>
              <a:ext uri="{FF2B5EF4-FFF2-40B4-BE49-F238E27FC236}">
                <a16:creationId xmlns:a16="http://schemas.microsoft.com/office/drawing/2014/main" id="{69DD58FC-4B93-49D1-98F6-8F484471057F}"/>
              </a:ext>
            </a:extLst>
          </p:cNvPr>
          <p:cNvSpPr txBox="1"/>
          <p:nvPr/>
        </p:nvSpPr>
        <p:spPr>
          <a:xfrm>
            <a:off x="717434" y="3578405"/>
            <a:ext cx="2286000" cy="365760"/>
          </a:xfrm>
          <a:prstGeom prst="rect">
            <a:avLst/>
          </a:prstGeom>
          <a:noFill/>
        </p:spPr>
        <p:txBody>
          <a:bodyPr wrap="square" lIns="0" tIns="0" rIns="0" bIns="0" rtlCol="0">
            <a:noAutofit/>
          </a:bodyPr>
          <a:lstStyle/>
          <a:p>
            <a:pPr lvl="0" algn="ctr" defTabSz="457200">
              <a:defRPr/>
            </a:pPr>
            <a:r>
              <a:rPr lang="en-AU" sz="2400" dirty="0">
                <a:solidFill>
                  <a:schemeClr val="accent1"/>
                </a:solidFill>
                <a:latin typeface="Calibri" panose="020F0502020204030204"/>
              </a:rPr>
              <a:t>Ermanno </a:t>
            </a:r>
            <a:r>
              <a:rPr lang="en-AU" sz="2400" dirty="0" err="1">
                <a:solidFill>
                  <a:schemeClr val="accent1"/>
                </a:solidFill>
                <a:latin typeface="Calibri" panose="020F0502020204030204"/>
              </a:rPr>
              <a:t>Goletto</a:t>
            </a:r>
            <a:endParaRPr lang="en-AU" sz="2400" dirty="0">
              <a:solidFill>
                <a:schemeClr val="accent1"/>
              </a:solidFill>
              <a:latin typeface="Calibri" panose="020F0502020204030204"/>
            </a:endParaRPr>
          </a:p>
        </p:txBody>
      </p:sp>
      <p:sp>
        <p:nvSpPr>
          <p:cNvPr id="8" name="TextBox 43">
            <a:extLst>
              <a:ext uri="{FF2B5EF4-FFF2-40B4-BE49-F238E27FC236}">
                <a16:creationId xmlns:a16="http://schemas.microsoft.com/office/drawing/2014/main" id="{6A7F73AF-76BC-4F72-B84A-4AB3C7F4CDF8}"/>
              </a:ext>
            </a:extLst>
          </p:cNvPr>
          <p:cNvSpPr txBox="1"/>
          <p:nvPr/>
        </p:nvSpPr>
        <p:spPr>
          <a:xfrm>
            <a:off x="90399" y="3954628"/>
            <a:ext cx="3540070" cy="274320"/>
          </a:xfrm>
          <a:prstGeom prst="rect">
            <a:avLst/>
          </a:prstGeom>
          <a:noFill/>
        </p:spPr>
        <p:txBody>
          <a:bodyPr wrap="square" lIns="0" tIns="0" rIns="0" bIns="0" rtlCol="0">
            <a:noAutofit/>
          </a:bodyPr>
          <a:lstStyle/>
          <a:p>
            <a:pPr lvl="0" algn="ctr">
              <a:defRPr/>
            </a:pPr>
            <a:r>
              <a:rPr lang="en-US" dirty="0">
                <a:solidFill>
                  <a:schemeClr val="accent1"/>
                </a:solidFill>
              </a:rPr>
              <a:t>www.devadmin.it</a:t>
            </a:r>
            <a:endParaRPr kumimoji="0" lang="en-AU" sz="1800" b="0" i="0" u="none" strike="noStrike" kern="1200" cap="none" spc="0" normalizeH="0" baseline="0" noProof="0" dirty="0">
              <a:ln>
                <a:noFill/>
              </a:ln>
              <a:solidFill>
                <a:schemeClr val="accent1"/>
              </a:solidFill>
              <a:effectLst/>
              <a:uLnTx/>
              <a:uFillTx/>
              <a:latin typeface="Calibri" panose="020F0502020204030204"/>
            </a:endParaRPr>
          </a:p>
        </p:txBody>
      </p:sp>
      <p:sp>
        <p:nvSpPr>
          <p:cNvPr id="9" name="TextBox 24">
            <a:extLst>
              <a:ext uri="{FF2B5EF4-FFF2-40B4-BE49-F238E27FC236}">
                <a16:creationId xmlns:a16="http://schemas.microsoft.com/office/drawing/2014/main" id="{0AE03093-3EF2-490D-A4D3-2F0CA647824B}"/>
              </a:ext>
            </a:extLst>
          </p:cNvPr>
          <p:cNvSpPr txBox="1"/>
          <p:nvPr/>
        </p:nvSpPr>
        <p:spPr>
          <a:xfrm>
            <a:off x="4147792" y="1857401"/>
            <a:ext cx="6533178" cy="2769989"/>
          </a:xfrm>
          <a:prstGeom prst="rect">
            <a:avLst/>
          </a:prstGeom>
          <a:noFill/>
        </p:spPr>
        <p:txBody>
          <a:bodyPr wrap="square" rtlCol="0">
            <a:spAutoFit/>
          </a:bodyPr>
          <a:lstStyle/>
          <a:p>
            <a:r>
              <a:rPr lang="it-IT" sz="5400" dirty="0">
                <a:solidFill>
                  <a:schemeClr val="accent1"/>
                </a:solidFill>
                <a:latin typeface="Segoe UI" panose="020B0502040204020203" pitchFamily="34" charset="0"/>
                <a:cs typeface="Segoe UI" panose="020B0502040204020203" pitchFamily="34" charset="0"/>
              </a:rPr>
              <a:t>Ermanno Goletto</a:t>
            </a:r>
          </a:p>
          <a:p>
            <a:r>
              <a:rPr lang="it-IT" sz="2800" dirty="0">
                <a:solidFill>
                  <a:schemeClr val="accent1"/>
                </a:solidFill>
                <a:latin typeface="Segoe UI" panose="020B0502040204020203" pitchFamily="34" charset="0"/>
                <a:cs typeface="Segoe UI" panose="020B0502040204020203" pitchFamily="34" charset="0"/>
              </a:rPr>
              <a:t>e.goletto@outlook.it</a:t>
            </a:r>
          </a:p>
          <a:p>
            <a:r>
              <a:rPr lang="it-IT" sz="2800" dirty="0">
                <a:solidFill>
                  <a:schemeClr val="accent1"/>
                </a:solidFill>
                <a:latin typeface="Segoe UI" panose="020B0502040204020203" pitchFamily="34" charset="0"/>
                <a:cs typeface="Segoe UI" panose="020B0502040204020203" pitchFamily="34" charset="0"/>
              </a:rPr>
              <a:t>  </a:t>
            </a:r>
          </a:p>
          <a:p>
            <a:r>
              <a:rPr lang="it-IT" sz="2800" dirty="0">
                <a:solidFill>
                  <a:schemeClr val="accent1"/>
                </a:solidFill>
                <a:latin typeface="Segoe UI" panose="020B0502040204020203" pitchFamily="34" charset="0"/>
                <a:cs typeface="Segoe UI" panose="020B0502040204020203" pitchFamily="34" charset="0"/>
              </a:rPr>
              <a:t>Twitter: @</a:t>
            </a:r>
            <a:r>
              <a:rPr lang="it-IT" sz="2800" dirty="0" err="1">
                <a:solidFill>
                  <a:schemeClr val="accent1"/>
                </a:solidFill>
                <a:latin typeface="Segoe UI" panose="020B0502040204020203" pitchFamily="34" charset="0"/>
                <a:cs typeface="Segoe UI" panose="020B0502040204020203" pitchFamily="34" charset="0"/>
              </a:rPr>
              <a:t>ErmannoG</a:t>
            </a:r>
            <a:endParaRPr lang="it-IT" sz="2800" dirty="0">
              <a:solidFill>
                <a:schemeClr val="accent1"/>
              </a:solidFill>
              <a:latin typeface="Segoe UI" panose="020B0502040204020203" pitchFamily="34" charset="0"/>
              <a:cs typeface="Segoe UI" panose="020B0502040204020203" pitchFamily="34" charset="0"/>
            </a:endParaRPr>
          </a:p>
          <a:p>
            <a:endParaRPr lang="it-IT" dirty="0">
              <a:solidFill>
                <a:schemeClr val="accent1"/>
              </a:solidFill>
              <a:latin typeface="Segoe UI" panose="020B0502040204020203" pitchFamily="34" charset="0"/>
              <a:cs typeface="Segoe UI" panose="020B0502040204020203" pitchFamily="34" charset="0"/>
            </a:endParaRPr>
          </a:p>
          <a:p>
            <a:r>
              <a:rPr lang="it-IT" dirty="0">
                <a:solidFill>
                  <a:schemeClr val="accent1"/>
                </a:solidFill>
                <a:latin typeface="Segoe UI" panose="020B0502040204020203" pitchFamily="34" charset="0"/>
                <a:cs typeface="Segoe UI" panose="020B0502040204020203" pitchFamily="34" charset="0"/>
              </a:rPr>
              <a:t>MCITP - MCTS - MCSA - MCP - Microsoft MVP </a:t>
            </a:r>
            <a:r>
              <a:rPr lang="it-IT" dirty="0" err="1">
                <a:solidFill>
                  <a:schemeClr val="accent1"/>
                </a:solidFill>
                <a:latin typeface="Segoe UI" panose="020B0502040204020203" pitchFamily="34" charset="0"/>
                <a:cs typeface="Segoe UI" panose="020B0502040204020203" pitchFamily="34" charset="0"/>
              </a:rPr>
              <a:t>Reconnect</a:t>
            </a:r>
            <a:endParaRPr lang="en-US" sz="2800" dirty="0">
              <a:solidFill>
                <a:schemeClr val="accent1"/>
              </a:solidFill>
            </a:endParaRPr>
          </a:p>
        </p:txBody>
      </p:sp>
      <p:pic>
        <p:nvPicPr>
          <p:cNvPr id="11" name="Elemento grafico 10">
            <a:extLst>
              <a:ext uri="{FF2B5EF4-FFF2-40B4-BE49-F238E27FC236}">
                <a16:creationId xmlns:a16="http://schemas.microsoft.com/office/drawing/2014/main" id="{B11E06A4-E585-4660-A223-19C83EE7B3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456" y="5805182"/>
            <a:ext cx="1544688" cy="966559"/>
          </a:xfrm>
          <a:prstGeom prst="rect">
            <a:avLst/>
          </a:prstGeom>
        </p:spPr>
      </p:pic>
      <p:pic>
        <p:nvPicPr>
          <p:cNvPr id="12" name="Immagine 11">
            <a:extLst>
              <a:ext uri="{FF2B5EF4-FFF2-40B4-BE49-F238E27FC236}">
                <a16:creationId xmlns:a16="http://schemas.microsoft.com/office/drawing/2014/main" id="{FD5B5C7C-44EB-4D1A-96CA-4AF57E72E8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800" y="1544400"/>
            <a:ext cx="2019600" cy="20196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magine 13">
            <a:extLst>
              <a:ext uri="{FF2B5EF4-FFF2-40B4-BE49-F238E27FC236}">
                <a16:creationId xmlns:a16="http://schemas.microsoft.com/office/drawing/2014/main" id="{B3973977-A9B6-4E80-9620-6D2590916EEB}"/>
              </a:ext>
            </a:extLst>
          </p:cNvPr>
          <p:cNvPicPr>
            <a:picLocks noChangeAspect="1"/>
          </p:cNvPicPr>
          <p:nvPr/>
        </p:nvPicPr>
        <p:blipFill>
          <a:blip r:embed="rId7"/>
          <a:stretch>
            <a:fillRect/>
          </a:stretch>
        </p:blipFill>
        <p:spPr>
          <a:xfrm>
            <a:off x="10227790" y="813600"/>
            <a:ext cx="1461600" cy="1461600"/>
          </a:xfrm>
          <a:prstGeom prst="rect">
            <a:avLst/>
          </a:prstGeom>
        </p:spPr>
      </p:pic>
    </p:spTree>
    <p:extLst>
      <p:ext uri="{BB962C8B-B14F-4D97-AF65-F5344CB8AC3E}">
        <p14:creationId xmlns:p14="http://schemas.microsoft.com/office/powerpoint/2010/main" val="1358014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Immagine che contiene nero, sedendo, paio, vecchio&#10;&#10;Descrizione generata automaticamente">
            <a:extLst>
              <a:ext uri="{FF2B5EF4-FFF2-40B4-BE49-F238E27FC236}">
                <a16:creationId xmlns:a16="http://schemas.microsoft.com/office/drawing/2014/main" id="{59A28816-1FCE-4873-8C92-6876AD2D190A}"/>
              </a:ext>
            </a:extLst>
          </p:cNvPr>
          <p:cNvPicPr>
            <a:picLocks noChangeAspect="1"/>
          </p:cNvPicPr>
          <p:nvPr/>
        </p:nvPicPr>
        <p:blipFill rotWithShape="1">
          <a:blip r:embed="rId2">
            <a:alphaModFix amt="70000"/>
          </a:blip>
          <a:srcRect l="7202" r="1242" b="-1"/>
          <a:stretch/>
        </p:blipFill>
        <p:spPr>
          <a:xfrm>
            <a:off x="20" y="10"/>
            <a:ext cx="12191980" cy="6857990"/>
          </a:xfrm>
          <a:prstGeom prst="rect">
            <a:avLst/>
          </a:prstGeom>
        </p:spPr>
      </p:pic>
      <p:sp>
        <p:nvSpPr>
          <p:cNvPr id="2" name="Titolo 1">
            <a:extLst>
              <a:ext uri="{FF2B5EF4-FFF2-40B4-BE49-F238E27FC236}">
                <a16:creationId xmlns:a16="http://schemas.microsoft.com/office/drawing/2014/main" id="{4E5D99C0-F4C8-4071-96BF-CAE38E95232C}"/>
              </a:ext>
            </a:extLst>
          </p:cNvPr>
          <p:cNvSpPr>
            <a:spLocks noGrp="1"/>
          </p:cNvSpPr>
          <p:nvPr>
            <p:ph type="title"/>
          </p:nvPr>
        </p:nvSpPr>
        <p:spPr>
          <a:xfrm>
            <a:off x="9108383" y="5750740"/>
            <a:ext cx="2860350" cy="1039868"/>
          </a:xfrm>
        </p:spPr>
        <p:txBody>
          <a:bodyPr vert="horz" lIns="91440" tIns="45720" rIns="91440" bIns="45720" rtlCol="0" anchor="b">
            <a:normAutofit/>
          </a:bodyPr>
          <a:lstStyle/>
          <a:p>
            <a:r>
              <a:rPr lang="en-US" sz="4800" dirty="0" err="1">
                <a:solidFill>
                  <a:schemeClr val="tx1"/>
                </a:solidFill>
              </a:rPr>
              <a:t>GraZIE</a:t>
            </a:r>
            <a:r>
              <a:rPr lang="en-US" sz="4800" dirty="0">
                <a:solidFill>
                  <a:schemeClr val="tx1"/>
                </a:solidFill>
              </a:rPr>
              <a:t>!</a:t>
            </a:r>
          </a:p>
        </p:txBody>
      </p:sp>
    </p:spTree>
    <p:extLst>
      <p:ext uri="{BB962C8B-B14F-4D97-AF65-F5344CB8AC3E}">
        <p14:creationId xmlns:p14="http://schemas.microsoft.com/office/powerpoint/2010/main" val="402295463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secure.gravatar.com/avatar/6e039ad13d2cbafd24d2fe5328136d30?s=160&amp;d=mm&amp;r=g">
            <a:extLst>
              <a:ext uri="{FF2B5EF4-FFF2-40B4-BE49-F238E27FC236}">
                <a16:creationId xmlns:a16="http://schemas.microsoft.com/office/drawing/2014/main" id="{C99E726A-6F50-4430-963C-B15BEE1AD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00" y="1544400"/>
            <a:ext cx="2019599" cy="20196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Elemento grafico 4">
            <a:extLst>
              <a:ext uri="{FF2B5EF4-FFF2-40B4-BE49-F238E27FC236}">
                <a16:creationId xmlns:a16="http://schemas.microsoft.com/office/drawing/2014/main" id="{0820930C-ADD7-4957-B74D-215DBED4C5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639" y="6056174"/>
            <a:ext cx="2900168" cy="637246"/>
          </a:xfrm>
          <a:prstGeom prst="rect">
            <a:avLst/>
          </a:prstGeom>
        </p:spPr>
      </p:pic>
      <p:sp>
        <p:nvSpPr>
          <p:cNvPr id="6" name="Title 1">
            <a:extLst>
              <a:ext uri="{FF2B5EF4-FFF2-40B4-BE49-F238E27FC236}">
                <a16:creationId xmlns:a16="http://schemas.microsoft.com/office/drawing/2014/main" id="{18A1F635-BDF4-4CD2-A494-1C2AA2797049}"/>
              </a:ext>
            </a:extLst>
          </p:cNvPr>
          <p:cNvSpPr txBox="1">
            <a:spLocks/>
          </p:cNvSpPr>
          <p:nvPr/>
        </p:nvSpPr>
        <p:spPr>
          <a:xfrm>
            <a:off x="502610" y="610494"/>
            <a:ext cx="4106346" cy="1151965"/>
          </a:xfrm>
          <a:prstGeom prst="rect">
            <a:avLst/>
          </a:prstGeom>
        </p:spPr>
        <p:txBody>
          <a:bodyPr>
            <a:normAutofit/>
          </a:bodyPr>
          <a:lst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accent1"/>
                </a:solidFill>
                <a:ea typeface="Lato Light" panose="020F0502020204030203" pitchFamily="34" charset="0"/>
                <a:cs typeface="Lato Light" panose="020F0502020204030203" pitchFamily="34" charset="0"/>
              </a:rPr>
              <a:t>Who am I?</a:t>
            </a:r>
          </a:p>
        </p:txBody>
      </p:sp>
      <p:sp>
        <p:nvSpPr>
          <p:cNvPr id="7" name="TextBox 42">
            <a:extLst>
              <a:ext uri="{FF2B5EF4-FFF2-40B4-BE49-F238E27FC236}">
                <a16:creationId xmlns:a16="http://schemas.microsoft.com/office/drawing/2014/main" id="{69DD58FC-4B93-49D1-98F6-8F484471057F}"/>
              </a:ext>
            </a:extLst>
          </p:cNvPr>
          <p:cNvSpPr txBox="1"/>
          <p:nvPr/>
        </p:nvSpPr>
        <p:spPr>
          <a:xfrm>
            <a:off x="717434" y="3578405"/>
            <a:ext cx="2286000" cy="365760"/>
          </a:xfrm>
          <a:prstGeom prst="rect">
            <a:avLst/>
          </a:prstGeom>
          <a:noFill/>
        </p:spPr>
        <p:txBody>
          <a:bodyPr wrap="square" lIns="0" tIns="0" rIns="0" bIns="0" rtlCol="0">
            <a:noAutofit/>
          </a:bodyPr>
          <a:lstStyle/>
          <a:p>
            <a:pPr lvl="0" algn="ctr" defTabSz="457200">
              <a:defRPr/>
            </a:pPr>
            <a:r>
              <a:rPr lang="en-AU" sz="2400" dirty="0">
                <a:solidFill>
                  <a:schemeClr val="accent1"/>
                </a:solidFill>
                <a:latin typeface="Calibri" panose="020F0502020204030204"/>
              </a:rPr>
              <a:t>Roberto Massa</a:t>
            </a:r>
          </a:p>
        </p:txBody>
      </p:sp>
      <p:sp>
        <p:nvSpPr>
          <p:cNvPr id="8" name="TextBox 43">
            <a:extLst>
              <a:ext uri="{FF2B5EF4-FFF2-40B4-BE49-F238E27FC236}">
                <a16:creationId xmlns:a16="http://schemas.microsoft.com/office/drawing/2014/main" id="{6A7F73AF-76BC-4F72-B84A-4AB3C7F4CDF8}"/>
              </a:ext>
            </a:extLst>
          </p:cNvPr>
          <p:cNvSpPr txBox="1"/>
          <p:nvPr/>
        </p:nvSpPr>
        <p:spPr>
          <a:xfrm>
            <a:off x="90399" y="3954628"/>
            <a:ext cx="3540070" cy="274320"/>
          </a:xfrm>
          <a:prstGeom prst="rect">
            <a:avLst/>
          </a:prstGeom>
          <a:noFill/>
        </p:spPr>
        <p:txBody>
          <a:bodyPr wrap="square" lIns="0" tIns="0" rIns="0" bIns="0" rtlCol="0">
            <a:noAutofit/>
          </a:bodyPr>
          <a:lstStyle/>
          <a:p>
            <a:pPr lvl="0" algn="ctr">
              <a:defRPr/>
            </a:pPr>
            <a:r>
              <a:rPr lang="en-US" dirty="0">
                <a:solidFill>
                  <a:schemeClr val="accent1"/>
                </a:solidFill>
              </a:rPr>
              <a:t>massarobi.wordpress.com</a:t>
            </a:r>
            <a:endParaRPr kumimoji="0" lang="en-AU" sz="1800" b="0" i="0" u="none" strike="noStrike" kern="1200" cap="none" spc="0" normalizeH="0" baseline="0" noProof="0" dirty="0">
              <a:ln>
                <a:noFill/>
              </a:ln>
              <a:solidFill>
                <a:schemeClr val="accent1"/>
              </a:solidFill>
              <a:effectLst/>
              <a:uLnTx/>
              <a:uFillTx/>
              <a:latin typeface="Calibri" panose="020F0502020204030204"/>
            </a:endParaRPr>
          </a:p>
        </p:txBody>
      </p:sp>
      <p:sp>
        <p:nvSpPr>
          <p:cNvPr id="9" name="TextBox 24">
            <a:extLst>
              <a:ext uri="{FF2B5EF4-FFF2-40B4-BE49-F238E27FC236}">
                <a16:creationId xmlns:a16="http://schemas.microsoft.com/office/drawing/2014/main" id="{0AE03093-3EF2-490D-A4D3-2F0CA647824B}"/>
              </a:ext>
            </a:extLst>
          </p:cNvPr>
          <p:cNvSpPr txBox="1"/>
          <p:nvPr/>
        </p:nvSpPr>
        <p:spPr>
          <a:xfrm>
            <a:off x="4147792" y="1857401"/>
            <a:ext cx="5988429" cy="2769989"/>
          </a:xfrm>
          <a:prstGeom prst="rect">
            <a:avLst/>
          </a:prstGeom>
          <a:noFill/>
        </p:spPr>
        <p:txBody>
          <a:bodyPr wrap="square" rtlCol="0">
            <a:spAutoFit/>
          </a:bodyPr>
          <a:lstStyle/>
          <a:p>
            <a:r>
              <a:rPr lang="it-IT" sz="5400" dirty="0">
                <a:solidFill>
                  <a:schemeClr val="accent1"/>
                </a:solidFill>
                <a:latin typeface="Segoe UI" panose="020B0502040204020203" pitchFamily="34" charset="0"/>
                <a:cs typeface="Segoe UI" panose="020B0502040204020203" pitchFamily="34" charset="0"/>
              </a:rPr>
              <a:t>Roberto Massa</a:t>
            </a:r>
          </a:p>
          <a:p>
            <a:r>
              <a:rPr lang="it-IT" sz="2800" dirty="0">
                <a:solidFill>
                  <a:schemeClr val="accent1"/>
                </a:solidFill>
                <a:latin typeface="Segoe UI" panose="020B0502040204020203" pitchFamily="34" charset="0"/>
                <a:cs typeface="Segoe UI" panose="020B0502040204020203" pitchFamily="34" charset="0"/>
              </a:rPr>
              <a:t>robimassa@hotmail.it</a:t>
            </a:r>
          </a:p>
          <a:p>
            <a:r>
              <a:rPr lang="it-IT" sz="2800" dirty="0">
                <a:solidFill>
                  <a:schemeClr val="accent1"/>
                </a:solidFill>
                <a:latin typeface="Segoe UI" panose="020B0502040204020203" pitchFamily="34" charset="0"/>
                <a:cs typeface="Segoe UI" panose="020B0502040204020203" pitchFamily="34" charset="0"/>
              </a:rPr>
              <a:t>  </a:t>
            </a:r>
          </a:p>
          <a:p>
            <a:r>
              <a:rPr lang="it-IT" sz="2800" dirty="0">
                <a:solidFill>
                  <a:schemeClr val="accent1"/>
                </a:solidFill>
                <a:latin typeface="Segoe UI" panose="020B0502040204020203" pitchFamily="34" charset="0"/>
                <a:cs typeface="Segoe UI" panose="020B0502040204020203" pitchFamily="34" charset="0"/>
              </a:rPr>
              <a:t>Twitter: @</a:t>
            </a:r>
            <a:r>
              <a:rPr lang="it-IT" sz="2800" dirty="0" err="1">
                <a:solidFill>
                  <a:schemeClr val="accent1"/>
                </a:solidFill>
                <a:latin typeface="Segoe UI" panose="020B0502040204020203" pitchFamily="34" charset="0"/>
                <a:cs typeface="Segoe UI" panose="020B0502040204020203" pitchFamily="34" charset="0"/>
              </a:rPr>
              <a:t>Robi_Massa</a:t>
            </a:r>
            <a:endParaRPr lang="it-IT" sz="2800" dirty="0">
              <a:solidFill>
                <a:schemeClr val="accent1"/>
              </a:solidFill>
              <a:latin typeface="Segoe UI" panose="020B0502040204020203" pitchFamily="34" charset="0"/>
              <a:cs typeface="Segoe UI" panose="020B0502040204020203" pitchFamily="34" charset="0"/>
            </a:endParaRPr>
          </a:p>
          <a:p>
            <a:endParaRPr lang="it-IT" dirty="0">
              <a:solidFill>
                <a:schemeClr val="accent1"/>
              </a:solidFill>
              <a:latin typeface="Segoe UI" panose="020B0502040204020203" pitchFamily="34" charset="0"/>
              <a:cs typeface="Segoe UI" panose="020B0502040204020203" pitchFamily="34" charset="0"/>
            </a:endParaRPr>
          </a:p>
          <a:p>
            <a:r>
              <a:rPr lang="it-IT" dirty="0">
                <a:solidFill>
                  <a:schemeClr val="accent1"/>
                </a:solidFill>
                <a:latin typeface="Segoe UI" panose="020B0502040204020203" pitchFamily="34" charset="0"/>
                <a:cs typeface="Segoe UI" panose="020B0502040204020203" pitchFamily="34" charset="0"/>
              </a:rPr>
              <a:t>MCTS - Microsoft MVP </a:t>
            </a:r>
            <a:r>
              <a:rPr lang="it-IT" dirty="0" err="1">
                <a:solidFill>
                  <a:schemeClr val="accent1"/>
                </a:solidFill>
                <a:latin typeface="Segoe UI" panose="020B0502040204020203" pitchFamily="34" charset="0"/>
                <a:cs typeface="Segoe UI" panose="020B0502040204020203" pitchFamily="34" charset="0"/>
              </a:rPr>
              <a:t>Reconnect</a:t>
            </a:r>
            <a:endParaRPr lang="en-US" sz="2800" dirty="0">
              <a:solidFill>
                <a:schemeClr val="accent1"/>
              </a:solidFill>
            </a:endParaRPr>
          </a:p>
        </p:txBody>
      </p:sp>
      <p:pic>
        <p:nvPicPr>
          <p:cNvPr id="11" name="Elemento grafico 10">
            <a:extLst>
              <a:ext uri="{FF2B5EF4-FFF2-40B4-BE49-F238E27FC236}">
                <a16:creationId xmlns:a16="http://schemas.microsoft.com/office/drawing/2014/main" id="{B11E06A4-E585-4660-A223-19C83EE7B3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456" y="5805182"/>
            <a:ext cx="1544688" cy="966559"/>
          </a:xfrm>
          <a:prstGeom prst="rect">
            <a:avLst/>
          </a:prstGeom>
        </p:spPr>
      </p:pic>
      <p:pic>
        <p:nvPicPr>
          <p:cNvPr id="14" name="Immagine 13">
            <a:extLst>
              <a:ext uri="{FF2B5EF4-FFF2-40B4-BE49-F238E27FC236}">
                <a16:creationId xmlns:a16="http://schemas.microsoft.com/office/drawing/2014/main" id="{B3973977-A9B6-4E80-9620-6D2590916EEB}"/>
              </a:ext>
            </a:extLst>
          </p:cNvPr>
          <p:cNvPicPr>
            <a:picLocks noChangeAspect="1"/>
          </p:cNvPicPr>
          <p:nvPr/>
        </p:nvPicPr>
        <p:blipFill>
          <a:blip r:embed="rId7"/>
          <a:stretch>
            <a:fillRect/>
          </a:stretch>
        </p:blipFill>
        <p:spPr>
          <a:xfrm>
            <a:off x="10227790" y="813600"/>
            <a:ext cx="1461600" cy="1461600"/>
          </a:xfrm>
          <a:prstGeom prst="rect">
            <a:avLst/>
          </a:prstGeom>
        </p:spPr>
      </p:pic>
    </p:spTree>
    <p:extLst>
      <p:ext uri="{BB962C8B-B14F-4D97-AF65-F5344CB8AC3E}">
        <p14:creationId xmlns:p14="http://schemas.microsoft.com/office/powerpoint/2010/main" val="1404751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1238C5-89CA-4AAD-8209-F1D041283510}"/>
              </a:ext>
            </a:extLst>
          </p:cNvPr>
          <p:cNvSpPr>
            <a:spLocks noGrp="1"/>
          </p:cNvSpPr>
          <p:nvPr>
            <p:ph type="title"/>
          </p:nvPr>
        </p:nvSpPr>
        <p:spPr/>
        <p:txBody>
          <a:bodyPr/>
          <a:lstStyle/>
          <a:p>
            <a:r>
              <a:rPr lang="it-IT" dirty="0"/>
              <a:t>Agenda</a:t>
            </a:r>
          </a:p>
        </p:txBody>
      </p:sp>
      <p:sp>
        <p:nvSpPr>
          <p:cNvPr id="3" name="Segnaposto contenuto 2">
            <a:extLst>
              <a:ext uri="{FF2B5EF4-FFF2-40B4-BE49-F238E27FC236}">
                <a16:creationId xmlns:a16="http://schemas.microsoft.com/office/drawing/2014/main" id="{5FA28B8D-57DF-4746-B271-B001B7B3D619}"/>
              </a:ext>
            </a:extLst>
          </p:cNvPr>
          <p:cNvSpPr>
            <a:spLocks noGrp="1"/>
          </p:cNvSpPr>
          <p:nvPr>
            <p:ph idx="1"/>
          </p:nvPr>
        </p:nvSpPr>
        <p:spPr/>
        <p:txBody>
          <a:bodyPr/>
          <a:lstStyle/>
          <a:p>
            <a:r>
              <a:rPr lang="it-IT" dirty="0"/>
              <a:t>Evoluzione degli RDS</a:t>
            </a:r>
          </a:p>
          <a:p>
            <a:r>
              <a:rPr lang="it-IT" dirty="0"/>
              <a:t>Novità in WS2019</a:t>
            </a:r>
          </a:p>
          <a:p>
            <a:r>
              <a:rPr lang="it-IT" dirty="0"/>
              <a:t>Windows Virtual Desktop</a:t>
            </a:r>
          </a:p>
        </p:txBody>
      </p:sp>
    </p:spTree>
    <p:extLst>
      <p:ext uri="{BB962C8B-B14F-4D97-AF65-F5344CB8AC3E}">
        <p14:creationId xmlns:p14="http://schemas.microsoft.com/office/powerpoint/2010/main" val="2302902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B0E6FC8E-67A3-417B-99D8-3D346DE25F03}"/>
              </a:ext>
            </a:extLst>
          </p:cNvPr>
          <p:cNvSpPr>
            <a:spLocks noGrp="1"/>
          </p:cNvSpPr>
          <p:nvPr>
            <p:ph type="title"/>
          </p:nvPr>
        </p:nvSpPr>
        <p:spPr/>
        <p:txBody>
          <a:bodyPr/>
          <a:lstStyle/>
          <a:p>
            <a:r>
              <a:rPr lang="it-IT" dirty="0"/>
              <a:t>Evoluzione degli RDS</a:t>
            </a:r>
          </a:p>
        </p:txBody>
      </p:sp>
      <p:sp>
        <p:nvSpPr>
          <p:cNvPr id="7" name="Segnaposto testo 6">
            <a:extLst>
              <a:ext uri="{FF2B5EF4-FFF2-40B4-BE49-F238E27FC236}">
                <a16:creationId xmlns:a16="http://schemas.microsoft.com/office/drawing/2014/main" id="{B780F8A8-1EEC-48EB-8A01-6CE3644F7EE8}"/>
              </a:ext>
            </a:extLst>
          </p:cNvPr>
          <p:cNvSpPr>
            <a:spLocks noGrp="1"/>
          </p:cNvSpPr>
          <p:nvPr>
            <p:ph type="body" idx="1"/>
          </p:nvPr>
        </p:nvSpPr>
        <p:spPr/>
        <p:txBody>
          <a:bodyPr>
            <a:normAutofit/>
          </a:bodyPr>
          <a:lstStyle/>
          <a:p>
            <a:r>
              <a:rPr lang="en-US" dirty="0"/>
              <a:t>What's new in Remote Desktop Services on Windows Server 2019</a:t>
            </a:r>
          </a:p>
          <a:p>
            <a:endParaRPr lang="it-IT" dirty="0"/>
          </a:p>
        </p:txBody>
      </p:sp>
    </p:spTree>
    <p:extLst>
      <p:ext uri="{BB962C8B-B14F-4D97-AF65-F5344CB8AC3E}">
        <p14:creationId xmlns:p14="http://schemas.microsoft.com/office/powerpoint/2010/main" val="334258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1F83828-AA46-4462-A03D-18B653BA0D33}"/>
              </a:ext>
            </a:extLst>
          </p:cNvPr>
          <p:cNvSpPr>
            <a:spLocks noGrp="1"/>
          </p:cNvSpPr>
          <p:nvPr>
            <p:ph type="title"/>
          </p:nvPr>
        </p:nvSpPr>
        <p:spPr/>
        <p:txBody>
          <a:bodyPr/>
          <a:lstStyle/>
          <a:p>
            <a:r>
              <a:rPr lang="it-IT" dirty="0"/>
              <a:t>RDS 2012 R2</a:t>
            </a:r>
          </a:p>
        </p:txBody>
      </p:sp>
      <p:grpSp>
        <p:nvGrpSpPr>
          <p:cNvPr id="6" name="Group 29">
            <a:extLst>
              <a:ext uri="{FF2B5EF4-FFF2-40B4-BE49-F238E27FC236}">
                <a16:creationId xmlns:a16="http://schemas.microsoft.com/office/drawing/2014/main" id="{15EB3A12-E6DC-44A8-96E3-98CA28331AF9}"/>
              </a:ext>
            </a:extLst>
          </p:cNvPr>
          <p:cNvGrpSpPr/>
          <p:nvPr/>
        </p:nvGrpSpPr>
        <p:grpSpPr>
          <a:xfrm>
            <a:off x="2812699" y="1787002"/>
            <a:ext cx="187578" cy="3738194"/>
            <a:chOff x="2849277" y="1648178"/>
            <a:chExt cx="187578" cy="3738194"/>
          </a:xfrm>
        </p:grpSpPr>
        <p:cxnSp>
          <p:nvCxnSpPr>
            <p:cNvPr id="7" name="Straight Connector 190">
              <a:extLst>
                <a:ext uri="{FF2B5EF4-FFF2-40B4-BE49-F238E27FC236}">
                  <a16:creationId xmlns:a16="http://schemas.microsoft.com/office/drawing/2014/main" id="{0B2BA7BF-D575-4706-8310-546DB24A0BAB}"/>
                </a:ext>
              </a:extLst>
            </p:cNvPr>
            <p:cNvCxnSpPr>
              <a:cxnSpLocks/>
            </p:cNvCxnSpPr>
            <p:nvPr/>
          </p:nvCxnSpPr>
          <p:spPr>
            <a:xfrm flipV="1">
              <a:off x="2935888" y="1648178"/>
              <a:ext cx="14357" cy="3738194"/>
            </a:xfrm>
            <a:prstGeom prst="line">
              <a:avLst/>
            </a:prstGeom>
            <a:noFill/>
            <a:ln w="38100" cap="flat" cmpd="sng" algn="ctr">
              <a:solidFill>
                <a:srgbClr val="A5A5A5"/>
              </a:solidFill>
              <a:prstDash val="sysDot"/>
              <a:headEnd type="none" w="med" len="med"/>
              <a:tailEnd type="none" w="med" len="med"/>
            </a:ln>
            <a:effectLst/>
          </p:spPr>
        </p:cxnSp>
        <p:sp>
          <p:nvSpPr>
            <p:cNvPr id="8" name="Rectangle 28">
              <a:extLst>
                <a:ext uri="{FF2B5EF4-FFF2-40B4-BE49-F238E27FC236}">
                  <a16:creationId xmlns:a16="http://schemas.microsoft.com/office/drawing/2014/main" id="{99543DBA-12F8-4FD9-BA26-67D9E64BF0AC}"/>
                </a:ext>
              </a:extLst>
            </p:cNvPr>
            <p:cNvSpPr/>
            <p:nvPr/>
          </p:nvSpPr>
          <p:spPr>
            <a:xfrm rot="16200000">
              <a:off x="2530934" y="3423487"/>
              <a:ext cx="824264" cy="187578"/>
            </a:xfrm>
            <a:prstGeom prst="rect">
              <a:avLst/>
            </a:prstGeom>
            <a:solidFill>
              <a:srgbClr val="E6E6E6"/>
            </a:solidFill>
            <a:effectLst/>
          </p:spPr>
          <p:txBody>
            <a:bodyPr wrap="non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01CB5EFA-1284-4D04-8458-34FA0897D09F}"/>
              </a:ext>
            </a:extLst>
          </p:cNvPr>
          <p:cNvSpPr/>
          <p:nvPr/>
        </p:nvSpPr>
        <p:spPr bwMode="auto">
          <a:xfrm>
            <a:off x="551685" y="1787002"/>
            <a:ext cx="2236418" cy="3904525"/>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RD Clients</a:t>
            </a:r>
          </a:p>
        </p:txBody>
      </p:sp>
      <p:sp>
        <p:nvSpPr>
          <p:cNvPr id="10" name="Rectangle 213">
            <a:extLst>
              <a:ext uri="{FF2B5EF4-FFF2-40B4-BE49-F238E27FC236}">
                <a16:creationId xmlns:a16="http://schemas.microsoft.com/office/drawing/2014/main" id="{50D8CC5D-1552-458E-BB3F-090C8BC87A04}"/>
              </a:ext>
            </a:extLst>
          </p:cNvPr>
          <p:cNvSpPr/>
          <p:nvPr/>
        </p:nvSpPr>
        <p:spPr bwMode="auto">
          <a:xfrm>
            <a:off x="3032751" y="1787002"/>
            <a:ext cx="8609437" cy="3904526"/>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Remote Desktop Services 2012 R2</a:t>
            </a:r>
          </a:p>
        </p:txBody>
      </p:sp>
      <p:sp>
        <p:nvSpPr>
          <p:cNvPr id="11" name="Rectangle 113">
            <a:extLst>
              <a:ext uri="{FF2B5EF4-FFF2-40B4-BE49-F238E27FC236}">
                <a16:creationId xmlns:a16="http://schemas.microsoft.com/office/drawing/2014/main" id="{E2B7B28C-03E0-4F04-B85C-A2AC61273499}"/>
              </a:ext>
            </a:extLst>
          </p:cNvPr>
          <p:cNvSpPr/>
          <p:nvPr/>
        </p:nvSpPr>
        <p:spPr bwMode="auto">
          <a:xfrm>
            <a:off x="3217195" y="2637792"/>
            <a:ext cx="8209199" cy="263557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 name="Rectangle: Rounded Corners 11">
            <a:extLst>
              <a:ext uri="{FF2B5EF4-FFF2-40B4-BE49-F238E27FC236}">
                <a16:creationId xmlns:a16="http://schemas.microsoft.com/office/drawing/2014/main" id="{D323D2F5-88AD-4CFA-8B2C-C669FE4535A5}"/>
              </a:ext>
            </a:extLst>
          </p:cNvPr>
          <p:cNvSpPr/>
          <p:nvPr/>
        </p:nvSpPr>
        <p:spPr bwMode="auto">
          <a:xfrm>
            <a:off x="3377182" y="2744642"/>
            <a:ext cx="3865547" cy="1816708"/>
          </a:xfrm>
          <a:prstGeom prst="roundRect">
            <a:avLst/>
          </a:prstGeom>
          <a:noFill/>
          <a:ln w="19050" cap="flat" cmpd="sng" algn="ctr">
            <a:solidFill>
              <a:srgbClr val="0078D7"/>
            </a:solidFill>
            <a:prstDash val="dash"/>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7DC3EF5E-05AC-430E-BCEE-71852E9340A0}"/>
              </a:ext>
            </a:extLst>
          </p:cNvPr>
          <p:cNvSpPr/>
          <p:nvPr/>
        </p:nvSpPr>
        <p:spPr>
          <a:xfrm>
            <a:off x="7933280" y="4864139"/>
            <a:ext cx="1922889" cy="387798"/>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3" fontAlgn="base">
              <a:lnSpc>
                <a:spcPct val="80000"/>
              </a:lnSpc>
              <a:spcBef>
                <a:spcPct val="0"/>
              </a:spcBef>
              <a:spcAft>
                <a:spcPct val="0"/>
              </a:spcAft>
            </a:pPr>
            <a:r>
              <a:rPr lang="en-US" sz="1200" dirty="0">
                <a:latin typeface="Segoe Pro Semibold" panose="020B0702040504020203" pitchFamily="34" charset="0"/>
                <a:cs typeface="Segoe UI Light"/>
              </a:rPr>
              <a:t>Windows Server AD</a:t>
            </a:r>
          </a:p>
          <a:p>
            <a:pPr defTabSz="932293" fontAlgn="base">
              <a:lnSpc>
                <a:spcPct val="80000"/>
              </a:lnSpc>
              <a:spcBef>
                <a:spcPct val="0"/>
              </a:spcBef>
              <a:spcAft>
                <a:spcPct val="0"/>
              </a:spcAft>
            </a:pPr>
            <a:r>
              <a:rPr lang="en-US" sz="1200" dirty="0">
                <a:latin typeface="Segoe Pro Semibold" panose="020B0702040504020203" pitchFamily="34" charset="0"/>
                <a:cs typeface="Segoe UI Light"/>
              </a:rPr>
              <a:t>Domain Services</a:t>
            </a:r>
          </a:p>
        </p:txBody>
      </p:sp>
      <p:grpSp>
        <p:nvGrpSpPr>
          <p:cNvPr id="14" name="Group 5">
            <a:extLst>
              <a:ext uri="{FF2B5EF4-FFF2-40B4-BE49-F238E27FC236}">
                <a16:creationId xmlns:a16="http://schemas.microsoft.com/office/drawing/2014/main" id="{7F90BA69-D1AF-4FC7-BC35-E87AD780A240}"/>
              </a:ext>
            </a:extLst>
          </p:cNvPr>
          <p:cNvGrpSpPr/>
          <p:nvPr/>
        </p:nvGrpSpPr>
        <p:grpSpPr>
          <a:xfrm>
            <a:off x="7559295" y="2883682"/>
            <a:ext cx="1703068" cy="587682"/>
            <a:chOff x="7787505" y="3436438"/>
            <a:chExt cx="1703068" cy="587682"/>
          </a:xfrm>
        </p:grpSpPr>
        <p:sp>
          <p:nvSpPr>
            <p:cNvPr id="15" name="Rectangle: Rounded Corners 108">
              <a:extLst>
                <a:ext uri="{FF2B5EF4-FFF2-40B4-BE49-F238E27FC236}">
                  <a16:creationId xmlns:a16="http://schemas.microsoft.com/office/drawing/2014/main" id="{2F0000E7-1D7A-41B3-8A7B-CB33A7CEE8D1}"/>
                </a:ext>
              </a:extLst>
            </p:cNvPr>
            <p:cNvSpPr/>
            <p:nvPr/>
          </p:nvSpPr>
          <p:spPr bwMode="auto">
            <a:xfrm>
              <a:off x="7787505" y="343643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6" name="Rectangle: Rounded Corners 106">
              <a:extLst>
                <a:ext uri="{FF2B5EF4-FFF2-40B4-BE49-F238E27FC236}">
                  <a16:creationId xmlns:a16="http://schemas.microsoft.com/office/drawing/2014/main" id="{63B8118F-3A58-4DCF-9991-F5DBAA371211}"/>
                </a:ext>
              </a:extLst>
            </p:cNvPr>
            <p:cNvSpPr/>
            <p:nvPr/>
          </p:nvSpPr>
          <p:spPr bwMode="auto">
            <a:xfrm>
              <a:off x="7823464" y="348089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7" name="Rectangle: Rounded Corners 104">
              <a:extLst>
                <a:ext uri="{FF2B5EF4-FFF2-40B4-BE49-F238E27FC236}">
                  <a16:creationId xmlns:a16="http://schemas.microsoft.com/office/drawing/2014/main" id="{83EB6B1C-1D92-4FC2-8861-456D96C756D9}"/>
                </a:ext>
              </a:extLst>
            </p:cNvPr>
            <p:cNvSpPr/>
            <p:nvPr/>
          </p:nvSpPr>
          <p:spPr bwMode="auto">
            <a:xfrm>
              <a:off x="7859423" y="3525352"/>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Desktops</a:t>
              </a:r>
            </a:p>
          </p:txBody>
        </p:sp>
        <p:sp>
          <p:nvSpPr>
            <p:cNvPr id="18" name="desktop" title="a desktop PC">
              <a:extLst>
                <a:ext uri="{FF2B5EF4-FFF2-40B4-BE49-F238E27FC236}">
                  <a16:creationId xmlns:a16="http://schemas.microsoft.com/office/drawing/2014/main" id="{32BB9EC3-F164-4A34-8E2B-0E5AD1AE3C96}"/>
                </a:ext>
              </a:extLst>
            </p:cNvPr>
            <p:cNvSpPr>
              <a:spLocks noChangeAspect="1" noEditPoints="1"/>
            </p:cNvSpPr>
            <p:nvPr/>
          </p:nvSpPr>
          <p:spPr bwMode="auto">
            <a:xfrm>
              <a:off x="8930300" y="3624723"/>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 name="Group 6">
            <a:extLst>
              <a:ext uri="{FF2B5EF4-FFF2-40B4-BE49-F238E27FC236}">
                <a16:creationId xmlns:a16="http://schemas.microsoft.com/office/drawing/2014/main" id="{C620AC8C-D270-4CE1-A032-E2308B39B5F8}"/>
              </a:ext>
            </a:extLst>
          </p:cNvPr>
          <p:cNvGrpSpPr/>
          <p:nvPr/>
        </p:nvGrpSpPr>
        <p:grpSpPr>
          <a:xfrm>
            <a:off x="7559295" y="3712694"/>
            <a:ext cx="1703068" cy="587682"/>
            <a:chOff x="9490573" y="3436438"/>
            <a:chExt cx="1703068" cy="587682"/>
          </a:xfrm>
        </p:grpSpPr>
        <p:sp>
          <p:nvSpPr>
            <p:cNvPr id="20" name="Rectangle: Rounded Corners 109">
              <a:extLst>
                <a:ext uri="{FF2B5EF4-FFF2-40B4-BE49-F238E27FC236}">
                  <a16:creationId xmlns:a16="http://schemas.microsoft.com/office/drawing/2014/main" id="{92B8907B-9FE9-4D65-85E0-A87EA6F79748}"/>
                </a:ext>
              </a:extLst>
            </p:cNvPr>
            <p:cNvSpPr/>
            <p:nvPr/>
          </p:nvSpPr>
          <p:spPr bwMode="auto">
            <a:xfrm>
              <a:off x="9490573" y="343643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1" name="Rectangle: Rounded Corners 107">
              <a:extLst>
                <a:ext uri="{FF2B5EF4-FFF2-40B4-BE49-F238E27FC236}">
                  <a16:creationId xmlns:a16="http://schemas.microsoft.com/office/drawing/2014/main" id="{0E5EEDCF-8AE4-4C9D-BC02-70DC070A52DD}"/>
                </a:ext>
              </a:extLst>
            </p:cNvPr>
            <p:cNvSpPr/>
            <p:nvPr/>
          </p:nvSpPr>
          <p:spPr bwMode="auto">
            <a:xfrm>
              <a:off x="9526532" y="348089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2" name="Rectangle: Rounded Corners 105">
              <a:extLst>
                <a:ext uri="{FF2B5EF4-FFF2-40B4-BE49-F238E27FC236}">
                  <a16:creationId xmlns:a16="http://schemas.microsoft.com/office/drawing/2014/main" id="{55EB409F-7C9F-4953-9BEE-334A0A3CE98D}"/>
                </a:ext>
              </a:extLst>
            </p:cNvPr>
            <p:cNvSpPr/>
            <p:nvPr/>
          </p:nvSpPr>
          <p:spPr bwMode="auto">
            <a:xfrm>
              <a:off x="9562491" y="3525352"/>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Apps</a:t>
              </a:r>
            </a:p>
          </p:txBody>
        </p:sp>
        <p:sp>
          <p:nvSpPr>
            <p:cNvPr id="23" name="GenericApp_EB3B" title="Icon of an app window">
              <a:extLst>
                <a:ext uri="{FF2B5EF4-FFF2-40B4-BE49-F238E27FC236}">
                  <a16:creationId xmlns:a16="http://schemas.microsoft.com/office/drawing/2014/main" id="{8927737D-C0BE-4048-9FA9-B7A680701EEB}"/>
                </a:ext>
              </a:extLst>
            </p:cNvPr>
            <p:cNvSpPr>
              <a:spLocks noChangeAspect="1" noEditPoints="1"/>
            </p:cNvSpPr>
            <p:nvPr/>
          </p:nvSpPr>
          <p:spPr bwMode="auto">
            <a:xfrm>
              <a:off x="10561450" y="3634524"/>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 name="Group 17">
            <a:extLst>
              <a:ext uri="{FF2B5EF4-FFF2-40B4-BE49-F238E27FC236}">
                <a16:creationId xmlns:a16="http://schemas.microsoft.com/office/drawing/2014/main" id="{713389DC-1014-4A7B-BE54-400EDABFBDB7}"/>
              </a:ext>
            </a:extLst>
          </p:cNvPr>
          <p:cNvGrpSpPr/>
          <p:nvPr/>
        </p:nvGrpSpPr>
        <p:grpSpPr>
          <a:xfrm>
            <a:off x="862725" y="2468272"/>
            <a:ext cx="835378" cy="835378"/>
            <a:chOff x="899303" y="2736170"/>
            <a:chExt cx="835378" cy="835378"/>
          </a:xfrm>
        </p:grpSpPr>
        <p:sp>
          <p:nvSpPr>
            <p:cNvPr id="25" name="Oval 20">
              <a:extLst>
                <a:ext uri="{FF2B5EF4-FFF2-40B4-BE49-F238E27FC236}">
                  <a16:creationId xmlns:a16="http://schemas.microsoft.com/office/drawing/2014/main" id="{2557BCBF-74E6-44E1-8A86-77A984090C98}"/>
                </a:ext>
              </a:extLst>
            </p:cNvPr>
            <p:cNvSpPr/>
            <p:nvPr/>
          </p:nvSpPr>
          <p:spPr bwMode="auto">
            <a:xfrm>
              <a:off x="899303" y="2736170"/>
              <a:ext cx="835378" cy="8353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6" name="CellPhone_E8EA" title="Icon of a cellphone">
              <a:extLst>
                <a:ext uri="{FF2B5EF4-FFF2-40B4-BE49-F238E27FC236}">
                  <a16:creationId xmlns:a16="http://schemas.microsoft.com/office/drawing/2014/main" id="{895F432F-D2E7-4896-B048-4D05AA8D0670}"/>
                </a:ext>
              </a:extLst>
            </p:cNvPr>
            <p:cNvSpPr>
              <a:spLocks noChangeAspect="1" noEditPoints="1"/>
            </p:cNvSpPr>
            <p:nvPr/>
          </p:nvSpPr>
          <p:spPr bwMode="auto">
            <a:xfrm>
              <a:off x="1219008" y="2990579"/>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7" name="Group 171">
            <a:extLst>
              <a:ext uri="{FF2B5EF4-FFF2-40B4-BE49-F238E27FC236}">
                <a16:creationId xmlns:a16="http://schemas.microsoft.com/office/drawing/2014/main" id="{6AAB338E-7FFC-42D4-82BC-81AC3CBF72E8}"/>
              </a:ext>
            </a:extLst>
          </p:cNvPr>
          <p:cNvGrpSpPr/>
          <p:nvPr/>
        </p:nvGrpSpPr>
        <p:grpSpPr>
          <a:xfrm>
            <a:off x="2064108" y="3820126"/>
            <a:ext cx="319498" cy="414180"/>
            <a:chOff x="5866856" y="4829242"/>
            <a:chExt cx="702675" cy="865083"/>
          </a:xfrm>
        </p:grpSpPr>
        <p:sp>
          <p:nvSpPr>
            <p:cNvPr id="28" name="Freeform 12">
              <a:extLst>
                <a:ext uri="{FF2B5EF4-FFF2-40B4-BE49-F238E27FC236}">
                  <a16:creationId xmlns:a16="http://schemas.microsoft.com/office/drawing/2014/main" id="{00835BA9-887B-42F4-AF44-D905FB0A582A}"/>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3">
              <a:extLst>
                <a:ext uri="{FF2B5EF4-FFF2-40B4-BE49-F238E27FC236}">
                  <a16:creationId xmlns:a16="http://schemas.microsoft.com/office/drawing/2014/main" id="{0070B453-CED5-4867-B1C3-DCEE32EF4644}"/>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0" name="Group 172">
            <a:extLst>
              <a:ext uri="{FF2B5EF4-FFF2-40B4-BE49-F238E27FC236}">
                <a16:creationId xmlns:a16="http://schemas.microsoft.com/office/drawing/2014/main" id="{4EB7233A-3754-4DE7-9896-B1E33D8263FA}"/>
              </a:ext>
            </a:extLst>
          </p:cNvPr>
          <p:cNvGrpSpPr/>
          <p:nvPr/>
        </p:nvGrpSpPr>
        <p:grpSpPr>
          <a:xfrm>
            <a:off x="2069222" y="2948288"/>
            <a:ext cx="335350" cy="419905"/>
            <a:chOff x="13987161" y="397241"/>
            <a:chExt cx="2047876" cy="2435225"/>
          </a:xfrm>
          <a:solidFill>
            <a:srgbClr val="FFFFFF"/>
          </a:solidFill>
        </p:grpSpPr>
        <p:sp>
          <p:nvSpPr>
            <p:cNvPr id="31" name="Freeform 50">
              <a:extLst>
                <a:ext uri="{FF2B5EF4-FFF2-40B4-BE49-F238E27FC236}">
                  <a16:creationId xmlns:a16="http://schemas.microsoft.com/office/drawing/2014/main" id="{84265666-490C-4D8E-AD75-93D1AE7BA945}"/>
                </a:ext>
              </a:extLst>
            </p:cNvPr>
            <p:cNvSpPr>
              <a:spLocks/>
            </p:cNvSpPr>
            <p:nvPr/>
          </p:nvSpPr>
          <p:spPr bwMode="auto">
            <a:xfrm>
              <a:off x="14341178" y="1219565"/>
              <a:ext cx="1344612" cy="1612901"/>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51">
              <a:extLst>
                <a:ext uri="{FF2B5EF4-FFF2-40B4-BE49-F238E27FC236}">
                  <a16:creationId xmlns:a16="http://schemas.microsoft.com/office/drawing/2014/main" id="{36796CAC-8F50-4196-A47C-64B4F35E4A8C}"/>
                </a:ext>
              </a:extLst>
            </p:cNvPr>
            <p:cNvSpPr>
              <a:spLocks noEditPoints="1"/>
            </p:cNvSpPr>
            <p:nvPr/>
          </p:nvSpPr>
          <p:spPr bwMode="auto">
            <a:xfrm>
              <a:off x="14341178" y="397241"/>
              <a:ext cx="1344612"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52">
              <a:extLst>
                <a:ext uri="{FF2B5EF4-FFF2-40B4-BE49-F238E27FC236}">
                  <a16:creationId xmlns:a16="http://schemas.microsoft.com/office/drawing/2014/main" id="{AACD7566-9B79-4BF6-8A87-F7584FF330B4}"/>
                </a:ext>
              </a:extLst>
            </p:cNvPr>
            <p:cNvSpPr>
              <a:spLocks/>
            </p:cNvSpPr>
            <p:nvPr/>
          </p:nvSpPr>
          <p:spPr bwMode="auto">
            <a:xfrm>
              <a:off x="13987161" y="1190997"/>
              <a:ext cx="300034"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53">
              <a:extLst>
                <a:ext uri="{FF2B5EF4-FFF2-40B4-BE49-F238E27FC236}">
                  <a16:creationId xmlns:a16="http://schemas.microsoft.com/office/drawing/2014/main" id="{A5784653-E815-4637-9D11-F135F8207D1C}"/>
                </a:ext>
              </a:extLst>
            </p:cNvPr>
            <p:cNvSpPr>
              <a:spLocks/>
            </p:cNvSpPr>
            <p:nvPr/>
          </p:nvSpPr>
          <p:spPr bwMode="auto">
            <a:xfrm>
              <a:off x="15733416" y="1190997"/>
              <a:ext cx="301621" cy="931864"/>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5" name="Picture 173">
            <a:extLst>
              <a:ext uri="{FF2B5EF4-FFF2-40B4-BE49-F238E27FC236}">
                <a16:creationId xmlns:a16="http://schemas.microsoft.com/office/drawing/2014/main" id="{88A18C98-D42B-4C95-AED7-63E2B1C2EBCA}"/>
              </a:ext>
            </a:extLst>
          </p:cNvPr>
          <p:cNvPicPr>
            <a:picLocks noChangeAspect="1"/>
          </p:cNvPicPr>
          <p:nvPr/>
        </p:nvPicPr>
        <p:blipFill rotWithShape="1">
          <a:blip r:embed="rId3" cstate="print">
            <a:duotone>
              <a:prstClr val="black"/>
              <a:srgbClr val="505050">
                <a:tint val="45000"/>
                <a:satMod val="400000"/>
              </a:srgb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069224" y="4686239"/>
            <a:ext cx="364301" cy="340841"/>
          </a:xfrm>
          <a:prstGeom prst="rect">
            <a:avLst/>
          </a:prstGeom>
        </p:spPr>
      </p:pic>
      <p:grpSp>
        <p:nvGrpSpPr>
          <p:cNvPr id="36" name="Group 23">
            <a:extLst>
              <a:ext uri="{FF2B5EF4-FFF2-40B4-BE49-F238E27FC236}">
                <a16:creationId xmlns:a16="http://schemas.microsoft.com/office/drawing/2014/main" id="{BFB013E2-A5C8-48D1-BDDD-4A08E2DB1131}"/>
              </a:ext>
            </a:extLst>
          </p:cNvPr>
          <p:cNvGrpSpPr/>
          <p:nvPr/>
        </p:nvGrpSpPr>
        <p:grpSpPr>
          <a:xfrm>
            <a:off x="862725" y="4541496"/>
            <a:ext cx="835378" cy="835378"/>
            <a:chOff x="899303" y="4809394"/>
            <a:chExt cx="835378" cy="835378"/>
          </a:xfrm>
        </p:grpSpPr>
        <p:sp>
          <p:nvSpPr>
            <p:cNvPr id="37" name="Oval 189">
              <a:extLst>
                <a:ext uri="{FF2B5EF4-FFF2-40B4-BE49-F238E27FC236}">
                  <a16:creationId xmlns:a16="http://schemas.microsoft.com/office/drawing/2014/main" id="{1E6FFAB2-5CCF-4E8F-BB84-E03BBCC98DC6}"/>
                </a:ext>
              </a:extLst>
            </p:cNvPr>
            <p:cNvSpPr/>
            <p:nvPr/>
          </p:nvSpPr>
          <p:spPr bwMode="auto">
            <a:xfrm>
              <a:off x="899303" y="4809394"/>
              <a:ext cx="835378" cy="8353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38" name="Laptop_E770" title="Icon of a laptop">
              <a:extLst>
                <a:ext uri="{FF2B5EF4-FFF2-40B4-BE49-F238E27FC236}">
                  <a16:creationId xmlns:a16="http://schemas.microsoft.com/office/drawing/2014/main" id="{8B0519B9-9021-478A-B192-05761676A226}"/>
                </a:ext>
              </a:extLst>
            </p:cNvPr>
            <p:cNvSpPr>
              <a:spLocks noChangeAspect="1" noEditPoints="1"/>
            </p:cNvSpPr>
            <p:nvPr/>
          </p:nvSpPr>
          <p:spPr bwMode="auto">
            <a:xfrm>
              <a:off x="1037087" y="5040309"/>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9" name="Group 18">
            <a:extLst>
              <a:ext uri="{FF2B5EF4-FFF2-40B4-BE49-F238E27FC236}">
                <a16:creationId xmlns:a16="http://schemas.microsoft.com/office/drawing/2014/main" id="{9D72CE4F-2CCE-426F-8D89-30114F1C4C0C}"/>
              </a:ext>
            </a:extLst>
          </p:cNvPr>
          <p:cNvGrpSpPr/>
          <p:nvPr/>
        </p:nvGrpSpPr>
        <p:grpSpPr>
          <a:xfrm>
            <a:off x="862725" y="3504884"/>
            <a:ext cx="835378" cy="835378"/>
            <a:chOff x="899303" y="3772782"/>
            <a:chExt cx="835378" cy="835378"/>
          </a:xfrm>
        </p:grpSpPr>
        <p:sp>
          <p:nvSpPr>
            <p:cNvPr id="40" name="Oval 188">
              <a:extLst>
                <a:ext uri="{FF2B5EF4-FFF2-40B4-BE49-F238E27FC236}">
                  <a16:creationId xmlns:a16="http://schemas.microsoft.com/office/drawing/2014/main" id="{0EF0C56C-77C9-45D3-8D5E-DBB4F6F73955}"/>
                </a:ext>
              </a:extLst>
            </p:cNvPr>
            <p:cNvSpPr/>
            <p:nvPr/>
          </p:nvSpPr>
          <p:spPr bwMode="auto">
            <a:xfrm>
              <a:off x="899303" y="3772782"/>
              <a:ext cx="835378" cy="8353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41" name="Tablet_E70A" title="Icon of a tablet">
              <a:extLst>
                <a:ext uri="{FF2B5EF4-FFF2-40B4-BE49-F238E27FC236}">
                  <a16:creationId xmlns:a16="http://schemas.microsoft.com/office/drawing/2014/main" id="{B4D0BB28-3870-49B3-B06A-78D5A9C24288}"/>
                </a:ext>
              </a:extLst>
            </p:cNvPr>
            <p:cNvSpPr>
              <a:spLocks noChangeAspect="1" noEditPoints="1"/>
            </p:cNvSpPr>
            <p:nvPr/>
          </p:nvSpPr>
          <p:spPr bwMode="auto">
            <a:xfrm>
              <a:off x="1079292" y="4015976"/>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2" name="Right Bracket 123">
            <a:extLst>
              <a:ext uri="{FF2B5EF4-FFF2-40B4-BE49-F238E27FC236}">
                <a16:creationId xmlns:a16="http://schemas.microsoft.com/office/drawing/2014/main" id="{CE9C8B05-0E60-45BA-B6BB-5368A52AD90B}"/>
              </a:ext>
            </a:extLst>
          </p:cNvPr>
          <p:cNvSpPr/>
          <p:nvPr/>
        </p:nvSpPr>
        <p:spPr>
          <a:xfrm>
            <a:off x="2484638" y="2738221"/>
            <a:ext cx="126507" cy="2407739"/>
          </a:xfrm>
          <a:prstGeom prst="rightBracket">
            <a:avLst>
              <a:gd name="adj" fmla="val 0"/>
            </a:avLst>
          </a:prstGeom>
          <a:noFill/>
          <a:ln w="12700" cap="rnd" cmpd="sng" algn="ctr">
            <a:solidFill>
              <a:srgbClr val="505050">
                <a:lumMod val="50000"/>
                <a:lumOff val="50000"/>
              </a:srgbClr>
            </a:solidFill>
            <a:prstDash val="solid"/>
            <a:headEnd type="none" w="med" len="med"/>
            <a:tailEnd type="none" w="med" len="med"/>
          </a:ln>
          <a:effectLst/>
        </p:spPr>
        <p:txBody>
          <a:bodyPr rot="0" spcFirstLastPara="0" vert="horz" wrap="square" lIns="89630" tIns="44814" rIns="89630" bIns="4481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43" name="Group 4">
            <a:extLst>
              <a:ext uri="{FF2B5EF4-FFF2-40B4-BE49-F238E27FC236}">
                <a16:creationId xmlns:a16="http://schemas.microsoft.com/office/drawing/2014/main" id="{8F812FD9-8163-44ED-BE0B-EF8853C86F18}"/>
              </a:ext>
            </a:extLst>
          </p:cNvPr>
          <p:cNvGrpSpPr/>
          <p:nvPr/>
        </p:nvGrpSpPr>
        <p:grpSpPr>
          <a:xfrm>
            <a:off x="3479158" y="2883682"/>
            <a:ext cx="1703068" cy="587682"/>
            <a:chOff x="3204969" y="3834996"/>
            <a:chExt cx="1703068" cy="587682"/>
          </a:xfrm>
        </p:grpSpPr>
        <p:sp>
          <p:nvSpPr>
            <p:cNvPr id="44" name="Rectangle: Rounded Corners 59">
              <a:extLst>
                <a:ext uri="{FF2B5EF4-FFF2-40B4-BE49-F238E27FC236}">
                  <a16:creationId xmlns:a16="http://schemas.microsoft.com/office/drawing/2014/main" id="{E48958E2-972B-4ECF-8D09-8C19268C87BF}"/>
                </a:ext>
              </a:extLst>
            </p:cNvPr>
            <p:cNvSpPr/>
            <p:nvPr/>
          </p:nvSpPr>
          <p:spPr bwMode="auto">
            <a:xfrm>
              <a:off x="3204969" y="3834996"/>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5" name="Rectangle: Rounded Corners 62">
              <a:extLst>
                <a:ext uri="{FF2B5EF4-FFF2-40B4-BE49-F238E27FC236}">
                  <a16:creationId xmlns:a16="http://schemas.microsoft.com/office/drawing/2014/main" id="{FF38A065-3E16-4777-81CD-DAFE0332D0FB}"/>
                </a:ext>
              </a:extLst>
            </p:cNvPr>
            <p:cNvSpPr/>
            <p:nvPr/>
          </p:nvSpPr>
          <p:spPr bwMode="auto">
            <a:xfrm>
              <a:off x="3240928" y="3879453"/>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6" name="Rectangle: Rounded Corners 65">
              <a:extLst>
                <a:ext uri="{FF2B5EF4-FFF2-40B4-BE49-F238E27FC236}">
                  <a16:creationId xmlns:a16="http://schemas.microsoft.com/office/drawing/2014/main" id="{7BA97D95-5CED-416A-891F-F853E7689FCD}"/>
                </a:ext>
              </a:extLst>
            </p:cNvPr>
            <p:cNvSpPr/>
            <p:nvPr/>
          </p:nvSpPr>
          <p:spPr bwMode="auto">
            <a:xfrm>
              <a:off x="3276887" y="3923910"/>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Web access</a:t>
              </a:r>
            </a:p>
          </p:txBody>
        </p:sp>
        <p:sp>
          <p:nvSpPr>
            <p:cNvPr id="47" name="globe_2" title="Icon of a sphere made of lines">
              <a:extLst>
                <a:ext uri="{FF2B5EF4-FFF2-40B4-BE49-F238E27FC236}">
                  <a16:creationId xmlns:a16="http://schemas.microsoft.com/office/drawing/2014/main" id="{885F3671-2735-4A4A-898C-AACB44F0B054}"/>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8" name="Group 15">
            <a:extLst>
              <a:ext uri="{FF2B5EF4-FFF2-40B4-BE49-F238E27FC236}">
                <a16:creationId xmlns:a16="http://schemas.microsoft.com/office/drawing/2014/main" id="{50411BBA-F065-423F-AAAF-C8F8829AF959}"/>
              </a:ext>
            </a:extLst>
          </p:cNvPr>
          <p:cNvGrpSpPr/>
          <p:nvPr/>
        </p:nvGrpSpPr>
        <p:grpSpPr>
          <a:xfrm>
            <a:off x="5395265" y="2888594"/>
            <a:ext cx="1703068" cy="1470385"/>
            <a:chOff x="4908037" y="4699961"/>
            <a:chExt cx="1703068" cy="1470385"/>
          </a:xfrm>
        </p:grpSpPr>
        <p:sp>
          <p:nvSpPr>
            <p:cNvPr id="49" name="Rectangle: Rounded Corners 85">
              <a:extLst>
                <a:ext uri="{FF2B5EF4-FFF2-40B4-BE49-F238E27FC236}">
                  <a16:creationId xmlns:a16="http://schemas.microsoft.com/office/drawing/2014/main" id="{664D9C1D-028A-4F3C-B95C-7966881E3F5F}"/>
                </a:ext>
              </a:extLst>
            </p:cNvPr>
            <p:cNvSpPr/>
            <p:nvPr/>
          </p:nvSpPr>
          <p:spPr bwMode="auto">
            <a:xfrm>
              <a:off x="4908037" y="4699961"/>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0" name="Rectangle: Rounded Corners 83">
              <a:extLst>
                <a:ext uri="{FF2B5EF4-FFF2-40B4-BE49-F238E27FC236}">
                  <a16:creationId xmlns:a16="http://schemas.microsoft.com/office/drawing/2014/main" id="{FB0CC6A1-30E8-4EE8-A18F-D227ECB79C36}"/>
                </a:ext>
              </a:extLst>
            </p:cNvPr>
            <p:cNvSpPr/>
            <p:nvPr/>
          </p:nvSpPr>
          <p:spPr bwMode="auto">
            <a:xfrm>
              <a:off x="4943996" y="474441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Rectangle: Rounded Corners 81">
              <a:extLst>
                <a:ext uri="{FF2B5EF4-FFF2-40B4-BE49-F238E27FC236}">
                  <a16:creationId xmlns:a16="http://schemas.microsoft.com/office/drawing/2014/main" id="{E5ABEC2B-2126-4DC5-947F-48DAABF04388}"/>
                </a:ext>
              </a:extLst>
            </p:cNvPr>
            <p:cNvSpPr/>
            <p:nvPr/>
          </p:nvSpPr>
          <p:spPr bwMode="auto">
            <a:xfrm>
              <a:off x="4979955" y="478887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Broker</a:t>
              </a:r>
            </a:p>
          </p:txBody>
        </p:sp>
        <p:grpSp>
          <p:nvGrpSpPr>
            <p:cNvPr id="52" name="Group 24">
              <a:extLst>
                <a:ext uri="{FF2B5EF4-FFF2-40B4-BE49-F238E27FC236}">
                  <a16:creationId xmlns:a16="http://schemas.microsoft.com/office/drawing/2014/main" id="{30E80213-9EC1-47D1-AB94-40436167F6DA}"/>
                </a:ext>
              </a:extLst>
            </p:cNvPr>
            <p:cNvGrpSpPr/>
            <p:nvPr/>
          </p:nvGrpSpPr>
          <p:grpSpPr>
            <a:xfrm>
              <a:off x="6171692" y="5722961"/>
              <a:ext cx="283604" cy="447385"/>
              <a:chOff x="8107680" y="2636348"/>
              <a:chExt cx="419100" cy="447385"/>
            </a:xfrm>
          </p:grpSpPr>
          <p:cxnSp>
            <p:nvCxnSpPr>
              <p:cNvPr id="53" name="Straight Connector 19">
                <a:extLst>
                  <a:ext uri="{FF2B5EF4-FFF2-40B4-BE49-F238E27FC236}">
                    <a16:creationId xmlns:a16="http://schemas.microsoft.com/office/drawing/2014/main" id="{2AECEEF5-E19C-4597-8063-08D330F21F7E}"/>
                  </a:ext>
                </a:extLst>
              </p:cNvPr>
              <p:cNvCxnSpPr>
                <a:cxnSpLocks/>
              </p:cNvCxnSpPr>
              <p:nvPr/>
            </p:nvCxnSpPr>
            <p:spPr>
              <a:xfrm>
                <a:off x="8107680" y="2860040"/>
                <a:ext cx="419100" cy="0"/>
              </a:xfrm>
              <a:prstGeom prst="line">
                <a:avLst/>
              </a:prstGeom>
              <a:noFill/>
              <a:ln w="12700" cap="flat" cmpd="sng" algn="ctr">
                <a:solidFill>
                  <a:srgbClr val="FFFFFF"/>
                </a:solidFill>
                <a:prstDash val="solid"/>
                <a:headEnd type="oval" w="sm" len="sm"/>
                <a:tailEnd type="arrow" w="sm" len="sm"/>
              </a:ln>
              <a:effectLst/>
            </p:spPr>
          </p:cxnSp>
          <p:cxnSp>
            <p:nvCxnSpPr>
              <p:cNvPr id="54" name="Straight Connector 280">
                <a:extLst>
                  <a:ext uri="{FF2B5EF4-FFF2-40B4-BE49-F238E27FC236}">
                    <a16:creationId xmlns:a16="http://schemas.microsoft.com/office/drawing/2014/main" id="{3007456C-E848-4363-A0EB-BC069A6DD4C3}"/>
                  </a:ext>
                </a:extLst>
              </p:cNvPr>
              <p:cNvCxnSpPr>
                <a:cxnSpLocks/>
              </p:cNvCxnSpPr>
              <p:nvPr/>
            </p:nvCxnSpPr>
            <p:spPr>
              <a:xfrm flipV="1">
                <a:off x="8205399" y="2636348"/>
                <a:ext cx="167640" cy="218440"/>
              </a:xfrm>
              <a:prstGeom prst="line">
                <a:avLst/>
              </a:prstGeom>
              <a:noFill/>
              <a:ln w="12700" cap="flat" cmpd="sng" algn="ctr">
                <a:solidFill>
                  <a:srgbClr val="FFFFFF"/>
                </a:solidFill>
                <a:prstDash val="solid"/>
                <a:headEnd type="none" w="sm" len="sm"/>
                <a:tailEnd type="arrow" w="sm" len="sm"/>
              </a:ln>
              <a:effectLst/>
            </p:spPr>
          </p:cxnSp>
          <p:cxnSp>
            <p:nvCxnSpPr>
              <p:cNvPr id="55" name="Straight Connector 282">
                <a:extLst>
                  <a:ext uri="{FF2B5EF4-FFF2-40B4-BE49-F238E27FC236}">
                    <a16:creationId xmlns:a16="http://schemas.microsoft.com/office/drawing/2014/main" id="{B3B373AF-5907-4353-A32A-6F6677B1D75B}"/>
                  </a:ext>
                </a:extLst>
              </p:cNvPr>
              <p:cNvCxnSpPr>
                <a:cxnSpLocks/>
              </p:cNvCxnSpPr>
              <p:nvPr/>
            </p:nvCxnSpPr>
            <p:spPr>
              <a:xfrm>
                <a:off x="8207396" y="2865293"/>
                <a:ext cx="167640" cy="218440"/>
              </a:xfrm>
              <a:prstGeom prst="line">
                <a:avLst/>
              </a:prstGeom>
              <a:noFill/>
              <a:ln w="12700" cap="flat" cmpd="sng" algn="ctr">
                <a:solidFill>
                  <a:srgbClr val="FFFFFF"/>
                </a:solidFill>
                <a:prstDash val="solid"/>
                <a:headEnd type="none" w="sm" len="sm"/>
                <a:tailEnd type="arrow" w="sm" len="sm"/>
              </a:ln>
              <a:effectLst/>
            </p:spPr>
          </p:cxnSp>
        </p:grpSp>
      </p:grpSp>
      <p:sp>
        <p:nvSpPr>
          <p:cNvPr id="56" name="Rectangle: Rounded Corners 91">
            <a:extLst>
              <a:ext uri="{FF2B5EF4-FFF2-40B4-BE49-F238E27FC236}">
                <a16:creationId xmlns:a16="http://schemas.microsoft.com/office/drawing/2014/main" id="{2EA1027C-5661-4628-A892-F90F720B1883}"/>
              </a:ext>
            </a:extLst>
          </p:cNvPr>
          <p:cNvSpPr/>
          <p:nvPr/>
        </p:nvSpPr>
        <p:spPr bwMode="auto">
          <a:xfrm>
            <a:off x="5577750" y="4925236"/>
            <a:ext cx="956420" cy="265605"/>
          </a:xfrm>
          <a:prstGeom prst="round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3" fontAlgn="base">
              <a:lnSpc>
                <a:spcPct val="80000"/>
              </a:lnSpc>
              <a:spcBef>
                <a:spcPct val="0"/>
              </a:spcBef>
              <a:spcAft>
                <a:spcPct val="0"/>
              </a:spcAft>
            </a:pPr>
            <a:r>
              <a:rPr lang="en-US" sz="1200" dirty="0">
                <a:latin typeface="Segoe Pro Semibold" panose="020B0702040504020203" pitchFamily="34" charset="0"/>
                <a:cs typeface="Segoe UI Light"/>
              </a:rPr>
              <a:t>SQL DB</a:t>
            </a:r>
          </a:p>
        </p:txBody>
      </p:sp>
      <p:sp>
        <p:nvSpPr>
          <p:cNvPr id="57" name="server" title="Icon of a server tower">
            <a:extLst>
              <a:ext uri="{FF2B5EF4-FFF2-40B4-BE49-F238E27FC236}">
                <a16:creationId xmlns:a16="http://schemas.microsoft.com/office/drawing/2014/main" id="{42547215-497F-4235-ABE8-FE8E426D5DCB}"/>
              </a:ext>
            </a:extLst>
          </p:cNvPr>
          <p:cNvSpPr>
            <a:spLocks noChangeAspect="1" noEditPoints="1"/>
          </p:cNvSpPr>
          <p:nvPr/>
        </p:nvSpPr>
        <p:spPr bwMode="auto">
          <a:xfrm>
            <a:off x="6414119" y="4789961"/>
            <a:ext cx="227767" cy="431193"/>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FFFFFF"/>
              </a:solidFill>
              <a:effectLst/>
              <a:uLnTx/>
              <a:uFillTx/>
              <a:latin typeface="Segoe UI"/>
              <a:ea typeface="+mn-ea"/>
              <a:cs typeface="+mn-cs"/>
            </a:endParaRPr>
          </a:p>
        </p:txBody>
      </p:sp>
      <p:sp>
        <p:nvSpPr>
          <p:cNvPr id="58" name="server" title="Icon of a server tower">
            <a:extLst>
              <a:ext uri="{FF2B5EF4-FFF2-40B4-BE49-F238E27FC236}">
                <a16:creationId xmlns:a16="http://schemas.microsoft.com/office/drawing/2014/main" id="{998619BC-41F3-43A5-BB87-4CCFE9F65D2F}"/>
              </a:ext>
            </a:extLst>
          </p:cNvPr>
          <p:cNvSpPr>
            <a:spLocks noChangeAspect="1" noEditPoints="1"/>
          </p:cNvSpPr>
          <p:nvPr/>
        </p:nvSpPr>
        <p:spPr bwMode="auto">
          <a:xfrm>
            <a:off x="7631213" y="4789961"/>
            <a:ext cx="227767" cy="431193"/>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FFFFFF"/>
              </a:solidFill>
              <a:effectLst/>
              <a:uLnTx/>
              <a:uFillTx/>
              <a:latin typeface="Segoe UI"/>
              <a:ea typeface="+mn-ea"/>
              <a:cs typeface="+mn-cs"/>
            </a:endParaRPr>
          </a:p>
        </p:txBody>
      </p:sp>
      <p:sp>
        <p:nvSpPr>
          <p:cNvPr id="59" name="Isosceles Triangle 9">
            <a:extLst>
              <a:ext uri="{FF2B5EF4-FFF2-40B4-BE49-F238E27FC236}">
                <a16:creationId xmlns:a16="http://schemas.microsoft.com/office/drawing/2014/main" id="{AAFF64D8-D5A2-4693-898D-997320B27EBA}"/>
              </a:ext>
            </a:extLst>
          </p:cNvPr>
          <p:cNvSpPr/>
          <p:nvPr/>
        </p:nvSpPr>
        <p:spPr bwMode="auto">
          <a:xfrm>
            <a:off x="7759088" y="5028129"/>
            <a:ext cx="246046" cy="222293"/>
          </a:xfrm>
          <a:prstGeom prst="triangle">
            <a:avLst/>
          </a:prstGeom>
          <a:solidFill>
            <a:srgbClr val="505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0" name="Group 16">
            <a:extLst>
              <a:ext uri="{FF2B5EF4-FFF2-40B4-BE49-F238E27FC236}">
                <a16:creationId xmlns:a16="http://schemas.microsoft.com/office/drawing/2014/main" id="{7588CEFA-975B-4B2C-BCE3-CE60929BA0EE}"/>
              </a:ext>
            </a:extLst>
          </p:cNvPr>
          <p:cNvGrpSpPr/>
          <p:nvPr/>
        </p:nvGrpSpPr>
        <p:grpSpPr>
          <a:xfrm>
            <a:off x="3480072" y="3767333"/>
            <a:ext cx="1703068" cy="587682"/>
            <a:chOff x="3204969" y="4699961"/>
            <a:chExt cx="1703068" cy="587682"/>
          </a:xfrm>
        </p:grpSpPr>
        <p:sp>
          <p:nvSpPr>
            <p:cNvPr id="61" name="Rectangle: Rounded Corners 84">
              <a:extLst>
                <a:ext uri="{FF2B5EF4-FFF2-40B4-BE49-F238E27FC236}">
                  <a16:creationId xmlns:a16="http://schemas.microsoft.com/office/drawing/2014/main" id="{812F3487-CFA9-491C-AC4D-6D5FC363C5B9}"/>
                </a:ext>
              </a:extLst>
            </p:cNvPr>
            <p:cNvSpPr/>
            <p:nvPr/>
          </p:nvSpPr>
          <p:spPr bwMode="auto">
            <a:xfrm>
              <a:off x="3204969" y="4699961"/>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2" name="Rectangle: Rounded Corners 82">
              <a:extLst>
                <a:ext uri="{FF2B5EF4-FFF2-40B4-BE49-F238E27FC236}">
                  <a16:creationId xmlns:a16="http://schemas.microsoft.com/office/drawing/2014/main" id="{61363EDF-5863-4B98-965E-4DF1B4841DDA}"/>
                </a:ext>
              </a:extLst>
            </p:cNvPr>
            <p:cNvSpPr/>
            <p:nvPr/>
          </p:nvSpPr>
          <p:spPr bwMode="auto">
            <a:xfrm>
              <a:off x="3240928" y="474441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3" name="Rectangle: Rounded Corners 80">
              <a:extLst>
                <a:ext uri="{FF2B5EF4-FFF2-40B4-BE49-F238E27FC236}">
                  <a16:creationId xmlns:a16="http://schemas.microsoft.com/office/drawing/2014/main" id="{19016D7C-39B0-4349-82DA-9CC16BF1C1D5}"/>
                </a:ext>
              </a:extLst>
            </p:cNvPr>
            <p:cNvSpPr/>
            <p:nvPr/>
          </p:nvSpPr>
          <p:spPr bwMode="auto">
            <a:xfrm>
              <a:off x="3276887" y="478887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Gateway</a:t>
              </a:r>
            </a:p>
          </p:txBody>
        </p:sp>
        <p:sp>
          <p:nvSpPr>
            <p:cNvPr id="64" name="Move_E7C2" title="Icon of four arrows pointing away from eachother">
              <a:extLst>
                <a:ext uri="{FF2B5EF4-FFF2-40B4-BE49-F238E27FC236}">
                  <a16:creationId xmlns:a16="http://schemas.microsoft.com/office/drawing/2014/main" id="{E5263EDA-9175-4BFF-99A9-9ABC948D57DE}"/>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 name="Group 7">
            <a:extLst>
              <a:ext uri="{FF2B5EF4-FFF2-40B4-BE49-F238E27FC236}">
                <a16:creationId xmlns:a16="http://schemas.microsoft.com/office/drawing/2014/main" id="{69464280-2637-4163-9B7E-65F73F467D75}"/>
              </a:ext>
            </a:extLst>
          </p:cNvPr>
          <p:cNvGrpSpPr/>
          <p:nvPr/>
        </p:nvGrpSpPr>
        <p:grpSpPr>
          <a:xfrm>
            <a:off x="9507011" y="2913237"/>
            <a:ext cx="1703068" cy="587682"/>
            <a:chOff x="9490573" y="4694971"/>
            <a:chExt cx="1703068" cy="587682"/>
          </a:xfrm>
        </p:grpSpPr>
        <p:sp>
          <p:nvSpPr>
            <p:cNvPr id="66" name="Rectangle: Rounded Corners 98">
              <a:extLst>
                <a:ext uri="{FF2B5EF4-FFF2-40B4-BE49-F238E27FC236}">
                  <a16:creationId xmlns:a16="http://schemas.microsoft.com/office/drawing/2014/main" id="{D8650949-2A9D-4E71-A090-73320DA2D366}"/>
                </a:ext>
              </a:extLst>
            </p:cNvPr>
            <p:cNvSpPr/>
            <p:nvPr/>
          </p:nvSpPr>
          <p:spPr bwMode="auto">
            <a:xfrm>
              <a:off x="9490573" y="4694971"/>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7" name="Rectangle: Rounded Corners 96">
              <a:extLst>
                <a:ext uri="{FF2B5EF4-FFF2-40B4-BE49-F238E27FC236}">
                  <a16:creationId xmlns:a16="http://schemas.microsoft.com/office/drawing/2014/main" id="{C3BE6EA0-26F3-4B4E-BA64-3AFA5035C05B}"/>
                </a:ext>
              </a:extLst>
            </p:cNvPr>
            <p:cNvSpPr/>
            <p:nvPr/>
          </p:nvSpPr>
          <p:spPr bwMode="auto">
            <a:xfrm>
              <a:off x="9526532" y="473942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8" name="Rectangle: Rounded Corners 94">
              <a:extLst>
                <a:ext uri="{FF2B5EF4-FFF2-40B4-BE49-F238E27FC236}">
                  <a16:creationId xmlns:a16="http://schemas.microsoft.com/office/drawing/2014/main" id="{2B04F2D0-254C-44BB-961E-221611B7D9C2}"/>
                </a:ext>
              </a:extLst>
            </p:cNvPr>
            <p:cNvSpPr/>
            <p:nvPr/>
          </p:nvSpPr>
          <p:spPr bwMode="auto">
            <a:xfrm>
              <a:off x="9562491" y="478388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File Server</a:t>
              </a:r>
            </a:p>
          </p:txBody>
        </p:sp>
        <p:grpSp>
          <p:nvGrpSpPr>
            <p:cNvPr id="69" name="Group 77">
              <a:extLst>
                <a:ext uri="{FF2B5EF4-FFF2-40B4-BE49-F238E27FC236}">
                  <a16:creationId xmlns:a16="http://schemas.microsoft.com/office/drawing/2014/main" id="{CD31F41F-60BF-49F6-B62F-92467B98CF2B}"/>
                </a:ext>
              </a:extLst>
            </p:cNvPr>
            <p:cNvGrpSpPr/>
            <p:nvPr/>
          </p:nvGrpSpPr>
          <p:grpSpPr>
            <a:xfrm>
              <a:off x="10569241" y="4839326"/>
              <a:ext cx="396950" cy="355079"/>
              <a:chOff x="10633596" y="3514287"/>
              <a:chExt cx="396950" cy="355079"/>
            </a:xfrm>
          </p:grpSpPr>
          <p:sp>
            <p:nvSpPr>
              <p:cNvPr id="70" name="Hexagon 78">
                <a:extLst>
                  <a:ext uri="{FF2B5EF4-FFF2-40B4-BE49-F238E27FC236}">
                    <a16:creationId xmlns:a16="http://schemas.microsoft.com/office/drawing/2014/main" id="{3383100F-B745-41C6-9703-B2649962955D}"/>
                  </a:ext>
                </a:extLst>
              </p:cNvPr>
              <p:cNvSpPr/>
              <p:nvPr/>
            </p:nvSpPr>
            <p:spPr>
              <a:xfrm>
                <a:off x="10633596" y="3514287"/>
                <a:ext cx="396950" cy="355079"/>
              </a:xfrm>
              <a:prstGeom prst="hexagon">
                <a:avLst>
                  <a:gd name="adj" fmla="val 30307"/>
                  <a:gd name="vf" fmla="val 115470"/>
                </a:avLst>
              </a:prstGeom>
              <a:solidFill>
                <a:srgbClr val="002050"/>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71" name="Picture 79">
                <a:extLst>
                  <a:ext uri="{FF2B5EF4-FFF2-40B4-BE49-F238E27FC236}">
                    <a16:creationId xmlns:a16="http://schemas.microsoft.com/office/drawing/2014/main" id="{260B281A-241C-4416-B2A7-6FE1BCC53D8F}"/>
                  </a:ext>
                </a:extLst>
              </p:cNvPr>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
        <p:nvSpPr>
          <p:cNvPr id="72" name="Rectangle: Rounded Corners 99">
            <a:extLst>
              <a:ext uri="{FF2B5EF4-FFF2-40B4-BE49-F238E27FC236}">
                <a16:creationId xmlns:a16="http://schemas.microsoft.com/office/drawing/2014/main" id="{AF3ECF99-B9A9-4CB4-8614-FE956BED02E4}"/>
              </a:ext>
            </a:extLst>
          </p:cNvPr>
          <p:cNvSpPr/>
          <p:nvPr/>
        </p:nvSpPr>
        <p:spPr bwMode="auto">
          <a:xfrm>
            <a:off x="7444259" y="2744642"/>
            <a:ext cx="3865547" cy="1816708"/>
          </a:xfrm>
          <a:prstGeom prst="roundRect">
            <a:avLst/>
          </a:prstGeom>
          <a:noFill/>
          <a:ln w="19050" cap="flat" cmpd="sng" algn="ctr">
            <a:solidFill>
              <a:srgbClr val="0078D7"/>
            </a:solidFill>
            <a:prstDash val="dash"/>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3" name="TextBox 14">
            <a:extLst>
              <a:ext uri="{FF2B5EF4-FFF2-40B4-BE49-F238E27FC236}">
                <a16:creationId xmlns:a16="http://schemas.microsoft.com/office/drawing/2014/main" id="{0BC7AE13-548D-49B9-A882-FFE060C208C2}"/>
              </a:ext>
            </a:extLst>
          </p:cNvPr>
          <p:cNvSpPr txBox="1"/>
          <p:nvPr/>
        </p:nvSpPr>
        <p:spPr>
          <a:xfrm>
            <a:off x="5467184" y="4268739"/>
            <a:ext cx="1595192" cy="246221"/>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RD infrastructure</a:t>
            </a:r>
          </a:p>
        </p:txBody>
      </p:sp>
      <p:sp>
        <p:nvSpPr>
          <p:cNvPr id="74" name="TextBox 111">
            <a:extLst>
              <a:ext uri="{FF2B5EF4-FFF2-40B4-BE49-F238E27FC236}">
                <a16:creationId xmlns:a16="http://schemas.microsoft.com/office/drawing/2014/main" id="{7D2E5430-B4EB-4F29-9550-57DC4D24A474}"/>
              </a:ext>
            </a:extLst>
          </p:cNvPr>
          <p:cNvSpPr txBox="1"/>
          <p:nvPr/>
        </p:nvSpPr>
        <p:spPr>
          <a:xfrm>
            <a:off x="9488489" y="4268739"/>
            <a:ext cx="1595191" cy="246221"/>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User environment</a:t>
            </a:r>
          </a:p>
        </p:txBody>
      </p:sp>
      <p:sp>
        <p:nvSpPr>
          <p:cNvPr id="75" name="Rectangle 112">
            <a:extLst>
              <a:ext uri="{FF2B5EF4-FFF2-40B4-BE49-F238E27FC236}">
                <a16:creationId xmlns:a16="http://schemas.microsoft.com/office/drawing/2014/main" id="{5AB02118-63F1-44D8-8B6D-58BDED3BCC5A}"/>
              </a:ext>
            </a:extLst>
          </p:cNvPr>
          <p:cNvSpPr/>
          <p:nvPr/>
        </p:nvSpPr>
        <p:spPr>
          <a:xfrm>
            <a:off x="10982629" y="4551292"/>
            <a:ext cx="490989" cy="24006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3" fontAlgn="base">
              <a:lnSpc>
                <a:spcPct val="80000"/>
              </a:lnSpc>
              <a:spcBef>
                <a:spcPct val="0"/>
              </a:spcBef>
              <a:spcAft>
                <a:spcPct val="0"/>
              </a:spcAft>
            </a:pPr>
            <a:r>
              <a:rPr lang="en-US" sz="1200" dirty="0">
                <a:latin typeface="Segoe Pro Semibold" panose="020B0702040504020203" pitchFamily="34" charset="0"/>
                <a:cs typeface="Segoe UI Light"/>
              </a:rPr>
              <a:t>VMs</a:t>
            </a:r>
          </a:p>
        </p:txBody>
      </p:sp>
      <p:sp>
        <p:nvSpPr>
          <p:cNvPr id="76" name="Text Placeholder 3">
            <a:extLst>
              <a:ext uri="{FF2B5EF4-FFF2-40B4-BE49-F238E27FC236}">
                <a16:creationId xmlns:a16="http://schemas.microsoft.com/office/drawing/2014/main" id="{603134D6-3481-4F90-BEB0-BE7529487419}"/>
              </a:ext>
            </a:extLst>
          </p:cNvPr>
          <p:cNvSpPr txBox="1">
            <a:spLocks/>
          </p:cNvSpPr>
          <p:nvPr/>
        </p:nvSpPr>
        <p:spPr>
          <a:xfrm>
            <a:off x="586740" y="5680964"/>
            <a:ext cx="11018520" cy="430887"/>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chemeClr val="accent4"/>
                </a:solidFill>
                <a:effectLst/>
                <a:uLnTx/>
                <a:uFillTx/>
                <a:latin typeface="Segoe UI"/>
                <a:ea typeface="+mn-ea"/>
                <a:cs typeface="+mn-cs"/>
              </a:rPr>
              <a:t>Infrastruttura</a:t>
            </a:r>
            <a:r>
              <a:rPr kumimoji="0" lang="en-US" sz="2400" b="0" i="0" u="none" strike="noStrike" kern="1200" cap="none" spc="0" normalizeH="0" baseline="0" noProof="0" dirty="0">
                <a:ln>
                  <a:noFill/>
                </a:ln>
                <a:solidFill>
                  <a:schemeClr val="accent4"/>
                </a:solidFill>
                <a:effectLst/>
                <a:uLnTx/>
                <a:uFillTx/>
                <a:latin typeface="Segoe UI"/>
                <a:ea typeface="+mn-ea"/>
                <a:cs typeface="+mn-cs"/>
              </a:rPr>
              <a:t> </a:t>
            </a:r>
            <a:r>
              <a:rPr kumimoji="0" lang="en-US" sz="2400" b="0" i="0" u="none" strike="noStrike" kern="1200" cap="none" spc="0" normalizeH="0" baseline="0" noProof="0" dirty="0" err="1">
                <a:ln>
                  <a:noFill/>
                </a:ln>
                <a:solidFill>
                  <a:schemeClr val="accent4"/>
                </a:solidFill>
                <a:effectLst/>
                <a:uLnTx/>
                <a:uFillTx/>
                <a:latin typeface="Segoe UI"/>
                <a:ea typeface="+mn-ea"/>
                <a:cs typeface="+mn-cs"/>
              </a:rPr>
              <a:t>completamente</a:t>
            </a:r>
            <a:r>
              <a:rPr kumimoji="0" lang="en-US" sz="2400" b="0" i="0" u="none" strike="noStrike" kern="1200" cap="none" spc="0" normalizeH="0" baseline="0" noProof="0" dirty="0">
                <a:ln>
                  <a:noFill/>
                </a:ln>
                <a:solidFill>
                  <a:schemeClr val="accent4"/>
                </a:solidFill>
                <a:effectLst/>
                <a:uLnTx/>
                <a:uFillTx/>
                <a:latin typeface="Segoe UI"/>
                <a:ea typeface="+mn-ea"/>
                <a:cs typeface="+mn-cs"/>
              </a:rPr>
              <a:t> On Premise</a:t>
            </a:r>
          </a:p>
        </p:txBody>
      </p:sp>
    </p:spTree>
    <p:extLst>
      <p:ext uri="{BB962C8B-B14F-4D97-AF65-F5344CB8AC3E}">
        <p14:creationId xmlns:p14="http://schemas.microsoft.com/office/powerpoint/2010/main" val="874984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BC6BE7-3E50-486B-9E91-0B76B02BD1DC}"/>
              </a:ext>
            </a:extLst>
          </p:cNvPr>
          <p:cNvSpPr>
            <a:spLocks noGrp="1"/>
          </p:cNvSpPr>
          <p:nvPr>
            <p:ph type="title"/>
          </p:nvPr>
        </p:nvSpPr>
        <p:spPr/>
        <p:txBody>
          <a:bodyPr/>
          <a:lstStyle/>
          <a:p>
            <a:r>
              <a:rPr lang="it-IT" dirty="0"/>
              <a:t>RDS 2016</a:t>
            </a:r>
          </a:p>
        </p:txBody>
      </p:sp>
      <p:sp>
        <p:nvSpPr>
          <p:cNvPr id="3" name="Rectangle 134">
            <a:extLst>
              <a:ext uri="{FF2B5EF4-FFF2-40B4-BE49-F238E27FC236}">
                <a16:creationId xmlns:a16="http://schemas.microsoft.com/office/drawing/2014/main" id="{2C404229-B12C-423F-AD97-4CB3BD5FA6F9}"/>
              </a:ext>
            </a:extLst>
          </p:cNvPr>
          <p:cNvSpPr/>
          <p:nvPr/>
        </p:nvSpPr>
        <p:spPr bwMode="auto">
          <a:xfrm>
            <a:off x="3032751" y="1787002"/>
            <a:ext cx="8609437" cy="3904526"/>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Remote Desktop Services 2016</a:t>
            </a:r>
          </a:p>
        </p:txBody>
      </p:sp>
      <p:grpSp>
        <p:nvGrpSpPr>
          <p:cNvPr id="4" name="Group 29">
            <a:extLst>
              <a:ext uri="{FF2B5EF4-FFF2-40B4-BE49-F238E27FC236}">
                <a16:creationId xmlns:a16="http://schemas.microsoft.com/office/drawing/2014/main" id="{BAB0A582-CBE0-4C3F-979C-96AADB38C923}"/>
              </a:ext>
            </a:extLst>
          </p:cNvPr>
          <p:cNvGrpSpPr/>
          <p:nvPr/>
        </p:nvGrpSpPr>
        <p:grpSpPr>
          <a:xfrm>
            <a:off x="2812699" y="1787002"/>
            <a:ext cx="187578" cy="3738194"/>
            <a:chOff x="2849277" y="1648178"/>
            <a:chExt cx="187578" cy="3738194"/>
          </a:xfrm>
        </p:grpSpPr>
        <p:cxnSp>
          <p:nvCxnSpPr>
            <p:cNvPr id="5" name="Straight Connector 190">
              <a:extLst>
                <a:ext uri="{FF2B5EF4-FFF2-40B4-BE49-F238E27FC236}">
                  <a16:creationId xmlns:a16="http://schemas.microsoft.com/office/drawing/2014/main" id="{E63E783C-4A20-451C-B6EE-463777F23EC9}"/>
                </a:ext>
              </a:extLst>
            </p:cNvPr>
            <p:cNvCxnSpPr>
              <a:cxnSpLocks/>
            </p:cNvCxnSpPr>
            <p:nvPr/>
          </p:nvCxnSpPr>
          <p:spPr>
            <a:xfrm flipV="1">
              <a:off x="2935888" y="1648178"/>
              <a:ext cx="14357" cy="3738194"/>
            </a:xfrm>
            <a:prstGeom prst="line">
              <a:avLst/>
            </a:prstGeom>
            <a:noFill/>
            <a:ln w="38100" cap="flat" cmpd="sng" algn="ctr">
              <a:solidFill>
                <a:srgbClr val="A5A5A5"/>
              </a:solidFill>
              <a:prstDash val="sysDot"/>
              <a:headEnd type="none" w="med" len="med"/>
              <a:tailEnd type="none" w="med" len="med"/>
            </a:ln>
            <a:effectLst/>
          </p:spPr>
        </p:cxnSp>
        <p:sp>
          <p:nvSpPr>
            <p:cNvPr id="6" name="Rectangle 28">
              <a:extLst>
                <a:ext uri="{FF2B5EF4-FFF2-40B4-BE49-F238E27FC236}">
                  <a16:creationId xmlns:a16="http://schemas.microsoft.com/office/drawing/2014/main" id="{C1FB9702-3713-4C49-AA5B-A77333E7EB58}"/>
                </a:ext>
              </a:extLst>
            </p:cNvPr>
            <p:cNvSpPr/>
            <p:nvPr/>
          </p:nvSpPr>
          <p:spPr>
            <a:xfrm rot="16200000">
              <a:off x="2530934" y="3423487"/>
              <a:ext cx="824264" cy="187578"/>
            </a:xfrm>
            <a:prstGeom prst="rect">
              <a:avLst/>
            </a:prstGeom>
            <a:solidFill>
              <a:srgbClr val="E6E6E6"/>
            </a:solidFill>
            <a:effectLst/>
          </p:spPr>
          <p:txBody>
            <a:bodyPr wrap="non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 name="Rectangle 8">
            <a:extLst>
              <a:ext uri="{FF2B5EF4-FFF2-40B4-BE49-F238E27FC236}">
                <a16:creationId xmlns:a16="http://schemas.microsoft.com/office/drawing/2014/main" id="{5D89793E-56A7-45BE-A62A-33322E9F5C5C}"/>
              </a:ext>
            </a:extLst>
          </p:cNvPr>
          <p:cNvSpPr/>
          <p:nvPr/>
        </p:nvSpPr>
        <p:spPr bwMode="auto">
          <a:xfrm>
            <a:off x="551685" y="1787002"/>
            <a:ext cx="2236418" cy="3904525"/>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horz" wrap="square" lIns="182880" tIns="182880" rIns="182880" bIns="4663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RD Clients</a:t>
            </a:r>
          </a:p>
        </p:txBody>
      </p:sp>
      <p:pic>
        <p:nvPicPr>
          <p:cNvPr id="8" name="Picture 180">
            <a:extLst>
              <a:ext uri="{FF2B5EF4-FFF2-40B4-BE49-F238E27FC236}">
                <a16:creationId xmlns:a16="http://schemas.microsoft.com/office/drawing/2014/main" id="{8ED7E7F6-08D7-426B-AEA4-0BC05D84368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7080" y="2771173"/>
            <a:ext cx="482065" cy="482065"/>
          </a:xfrm>
          <a:prstGeom prst="rect">
            <a:avLst/>
          </a:prstGeom>
        </p:spPr>
      </p:pic>
      <p:grpSp>
        <p:nvGrpSpPr>
          <p:cNvPr id="9" name="Group 110">
            <a:extLst>
              <a:ext uri="{FF2B5EF4-FFF2-40B4-BE49-F238E27FC236}">
                <a16:creationId xmlns:a16="http://schemas.microsoft.com/office/drawing/2014/main" id="{E2ADF7CA-FF4D-4138-82DC-B7E69119FE47}"/>
              </a:ext>
            </a:extLst>
          </p:cNvPr>
          <p:cNvGrpSpPr/>
          <p:nvPr/>
        </p:nvGrpSpPr>
        <p:grpSpPr>
          <a:xfrm>
            <a:off x="2066542" y="4069215"/>
            <a:ext cx="319498" cy="414180"/>
            <a:chOff x="5866856" y="4829242"/>
            <a:chExt cx="702675" cy="865083"/>
          </a:xfrm>
        </p:grpSpPr>
        <p:sp>
          <p:nvSpPr>
            <p:cNvPr id="10" name="Freeform 12">
              <a:extLst>
                <a:ext uri="{FF2B5EF4-FFF2-40B4-BE49-F238E27FC236}">
                  <a16:creationId xmlns:a16="http://schemas.microsoft.com/office/drawing/2014/main" id="{576C9F6F-2F0D-45EF-AF70-8F68BEA978DC}"/>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13">
              <a:extLst>
                <a:ext uri="{FF2B5EF4-FFF2-40B4-BE49-F238E27FC236}">
                  <a16:creationId xmlns:a16="http://schemas.microsoft.com/office/drawing/2014/main" id="{0881A845-AAF1-460F-A497-C3450DF3EEAD}"/>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 name="Right Bracket 123">
            <a:extLst>
              <a:ext uri="{FF2B5EF4-FFF2-40B4-BE49-F238E27FC236}">
                <a16:creationId xmlns:a16="http://schemas.microsoft.com/office/drawing/2014/main" id="{978BEC63-F03A-4F90-AC61-7CFBE90C2EC3}"/>
              </a:ext>
            </a:extLst>
          </p:cNvPr>
          <p:cNvSpPr/>
          <p:nvPr/>
        </p:nvSpPr>
        <p:spPr>
          <a:xfrm>
            <a:off x="2484638" y="2738221"/>
            <a:ext cx="126507" cy="2407739"/>
          </a:xfrm>
          <a:prstGeom prst="rightBracket">
            <a:avLst>
              <a:gd name="adj" fmla="val 0"/>
            </a:avLst>
          </a:prstGeom>
          <a:noFill/>
          <a:ln w="12700" cap="rnd" cmpd="sng" algn="ctr">
            <a:solidFill>
              <a:srgbClr val="505050">
                <a:lumMod val="50000"/>
                <a:lumOff val="50000"/>
              </a:srgbClr>
            </a:solidFill>
            <a:prstDash val="solid"/>
            <a:headEnd type="none" w="med" len="med"/>
            <a:tailEnd type="none" w="med" len="med"/>
          </a:ln>
          <a:effectLst/>
        </p:spPr>
        <p:txBody>
          <a:bodyPr rot="0" spcFirstLastPara="0" vert="horz" wrap="square" lIns="89630" tIns="44814" rIns="89630" bIns="4481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13" name="Group 88">
            <a:extLst>
              <a:ext uri="{FF2B5EF4-FFF2-40B4-BE49-F238E27FC236}">
                <a16:creationId xmlns:a16="http://schemas.microsoft.com/office/drawing/2014/main" id="{D800A9EE-9DC2-4B16-8BE8-8EC14BCDB3FD}"/>
              </a:ext>
            </a:extLst>
          </p:cNvPr>
          <p:cNvGrpSpPr/>
          <p:nvPr/>
        </p:nvGrpSpPr>
        <p:grpSpPr>
          <a:xfrm>
            <a:off x="862725" y="2468272"/>
            <a:ext cx="835378" cy="835378"/>
            <a:chOff x="899303" y="2736170"/>
            <a:chExt cx="835378" cy="835378"/>
          </a:xfrm>
        </p:grpSpPr>
        <p:sp>
          <p:nvSpPr>
            <p:cNvPr id="14" name="Oval 89">
              <a:extLst>
                <a:ext uri="{FF2B5EF4-FFF2-40B4-BE49-F238E27FC236}">
                  <a16:creationId xmlns:a16="http://schemas.microsoft.com/office/drawing/2014/main" id="{F493FB19-A630-492B-AFD3-E118E56BF94A}"/>
                </a:ext>
              </a:extLst>
            </p:cNvPr>
            <p:cNvSpPr/>
            <p:nvPr/>
          </p:nvSpPr>
          <p:spPr bwMode="auto">
            <a:xfrm>
              <a:off x="899303" y="2736170"/>
              <a:ext cx="835378" cy="8353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5" name="CellPhone_E8EA" title="Icon of a cellphone">
              <a:extLst>
                <a:ext uri="{FF2B5EF4-FFF2-40B4-BE49-F238E27FC236}">
                  <a16:creationId xmlns:a16="http://schemas.microsoft.com/office/drawing/2014/main" id="{9D036E2D-C8E9-49AD-A38F-70C0405D4BF0}"/>
                </a:ext>
              </a:extLst>
            </p:cNvPr>
            <p:cNvSpPr>
              <a:spLocks noChangeAspect="1" noEditPoints="1"/>
            </p:cNvSpPr>
            <p:nvPr/>
          </p:nvSpPr>
          <p:spPr bwMode="auto">
            <a:xfrm>
              <a:off x="1219008" y="2990579"/>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 name="Group 92">
            <a:extLst>
              <a:ext uri="{FF2B5EF4-FFF2-40B4-BE49-F238E27FC236}">
                <a16:creationId xmlns:a16="http://schemas.microsoft.com/office/drawing/2014/main" id="{DE819DC4-E642-4789-AA88-0F6022DF938D}"/>
              </a:ext>
            </a:extLst>
          </p:cNvPr>
          <p:cNvGrpSpPr/>
          <p:nvPr/>
        </p:nvGrpSpPr>
        <p:grpSpPr>
          <a:xfrm>
            <a:off x="862725" y="4541496"/>
            <a:ext cx="835378" cy="835378"/>
            <a:chOff x="899303" y="4809394"/>
            <a:chExt cx="835378" cy="835378"/>
          </a:xfrm>
        </p:grpSpPr>
        <p:sp>
          <p:nvSpPr>
            <p:cNvPr id="17" name="Oval 93">
              <a:extLst>
                <a:ext uri="{FF2B5EF4-FFF2-40B4-BE49-F238E27FC236}">
                  <a16:creationId xmlns:a16="http://schemas.microsoft.com/office/drawing/2014/main" id="{259F739B-9511-4553-94C4-D10DAB3EF81B}"/>
                </a:ext>
              </a:extLst>
            </p:cNvPr>
            <p:cNvSpPr/>
            <p:nvPr/>
          </p:nvSpPr>
          <p:spPr bwMode="auto">
            <a:xfrm>
              <a:off x="899303" y="4809394"/>
              <a:ext cx="835378" cy="8353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8" name="Laptop_E770" title="Icon of a laptop">
              <a:extLst>
                <a:ext uri="{FF2B5EF4-FFF2-40B4-BE49-F238E27FC236}">
                  <a16:creationId xmlns:a16="http://schemas.microsoft.com/office/drawing/2014/main" id="{4F733F00-8109-491F-98A1-A3C594CDCB55}"/>
                </a:ext>
              </a:extLst>
            </p:cNvPr>
            <p:cNvSpPr>
              <a:spLocks noChangeAspect="1" noEditPoints="1"/>
            </p:cNvSpPr>
            <p:nvPr/>
          </p:nvSpPr>
          <p:spPr bwMode="auto">
            <a:xfrm>
              <a:off x="1037087" y="5040309"/>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 name="Group 95">
            <a:extLst>
              <a:ext uri="{FF2B5EF4-FFF2-40B4-BE49-F238E27FC236}">
                <a16:creationId xmlns:a16="http://schemas.microsoft.com/office/drawing/2014/main" id="{F895A1D6-E0EE-41CA-B344-7F90A803FD1E}"/>
              </a:ext>
            </a:extLst>
          </p:cNvPr>
          <p:cNvGrpSpPr/>
          <p:nvPr/>
        </p:nvGrpSpPr>
        <p:grpSpPr>
          <a:xfrm>
            <a:off x="862725" y="3504884"/>
            <a:ext cx="835378" cy="835378"/>
            <a:chOff x="899303" y="3772782"/>
            <a:chExt cx="835378" cy="835378"/>
          </a:xfrm>
        </p:grpSpPr>
        <p:sp>
          <p:nvSpPr>
            <p:cNvPr id="20" name="Oval 97">
              <a:extLst>
                <a:ext uri="{FF2B5EF4-FFF2-40B4-BE49-F238E27FC236}">
                  <a16:creationId xmlns:a16="http://schemas.microsoft.com/office/drawing/2014/main" id="{70059636-1686-471F-95DB-FF2217D209E1}"/>
                </a:ext>
              </a:extLst>
            </p:cNvPr>
            <p:cNvSpPr/>
            <p:nvPr/>
          </p:nvSpPr>
          <p:spPr bwMode="auto">
            <a:xfrm>
              <a:off x="899303" y="3772782"/>
              <a:ext cx="835378" cy="8353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1" name="Tablet_E70A" title="Icon of a tablet">
              <a:extLst>
                <a:ext uri="{FF2B5EF4-FFF2-40B4-BE49-F238E27FC236}">
                  <a16:creationId xmlns:a16="http://schemas.microsoft.com/office/drawing/2014/main" id="{DB0962FD-DBD4-450A-BC29-746CFBFF9292}"/>
                </a:ext>
              </a:extLst>
            </p:cNvPr>
            <p:cNvSpPr>
              <a:spLocks noChangeAspect="1" noEditPoints="1"/>
            </p:cNvSpPr>
            <p:nvPr/>
          </p:nvSpPr>
          <p:spPr bwMode="auto">
            <a:xfrm>
              <a:off x="1079292" y="4015976"/>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22" name="Picture 99">
            <a:extLst>
              <a:ext uri="{FF2B5EF4-FFF2-40B4-BE49-F238E27FC236}">
                <a16:creationId xmlns:a16="http://schemas.microsoft.com/office/drawing/2014/main" id="{F0766B36-CF04-4FDA-8BDC-B17F0815A907}"/>
              </a:ext>
            </a:extLst>
          </p:cNvPr>
          <p:cNvPicPr>
            <a:picLocks noChangeAspect="1"/>
          </p:cNvPicPr>
          <p:nvPr/>
        </p:nvPicPr>
        <p:blipFill rotWithShape="1">
          <a:blip r:embed="rId4" cstate="print">
            <a:duotone>
              <a:prstClr val="black"/>
              <a:srgbClr val="505050">
                <a:tint val="45000"/>
                <a:satMod val="400000"/>
              </a:srgb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r="76523"/>
          <a:stretch/>
        </p:blipFill>
        <p:spPr>
          <a:xfrm>
            <a:off x="2069224" y="4686239"/>
            <a:ext cx="364301" cy="340841"/>
          </a:xfrm>
          <a:prstGeom prst="rect">
            <a:avLst/>
          </a:prstGeom>
        </p:spPr>
      </p:pic>
      <p:grpSp>
        <p:nvGrpSpPr>
          <p:cNvPr id="23" name="Group 118">
            <a:extLst>
              <a:ext uri="{FF2B5EF4-FFF2-40B4-BE49-F238E27FC236}">
                <a16:creationId xmlns:a16="http://schemas.microsoft.com/office/drawing/2014/main" id="{344A59E0-9F97-449F-BA3A-7AC56D286394}"/>
              </a:ext>
            </a:extLst>
          </p:cNvPr>
          <p:cNvGrpSpPr/>
          <p:nvPr/>
        </p:nvGrpSpPr>
        <p:grpSpPr>
          <a:xfrm>
            <a:off x="2069223" y="3453710"/>
            <a:ext cx="335350" cy="419905"/>
            <a:chOff x="13987161" y="397241"/>
            <a:chExt cx="2047876" cy="2435225"/>
          </a:xfrm>
          <a:solidFill>
            <a:srgbClr val="FFFFFF"/>
          </a:solidFill>
        </p:grpSpPr>
        <p:sp>
          <p:nvSpPr>
            <p:cNvPr id="24" name="Freeform 50">
              <a:extLst>
                <a:ext uri="{FF2B5EF4-FFF2-40B4-BE49-F238E27FC236}">
                  <a16:creationId xmlns:a16="http://schemas.microsoft.com/office/drawing/2014/main" id="{0291380A-55A2-43FA-889E-9CBED58E56B6}"/>
                </a:ext>
              </a:extLst>
            </p:cNvPr>
            <p:cNvSpPr>
              <a:spLocks/>
            </p:cNvSpPr>
            <p:nvPr/>
          </p:nvSpPr>
          <p:spPr bwMode="auto">
            <a:xfrm>
              <a:off x="14341178" y="1219565"/>
              <a:ext cx="1344612" cy="1612901"/>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51">
              <a:extLst>
                <a:ext uri="{FF2B5EF4-FFF2-40B4-BE49-F238E27FC236}">
                  <a16:creationId xmlns:a16="http://schemas.microsoft.com/office/drawing/2014/main" id="{5AA0DDDF-7036-4959-A6B2-00DDC6E0BD46}"/>
                </a:ext>
              </a:extLst>
            </p:cNvPr>
            <p:cNvSpPr>
              <a:spLocks noEditPoints="1"/>
            </p:cNvSpPr>
            <p:nvPr/>
          </p:nvSpPr>
          <p:spPr bwMode="auto">
            <a:xfrm>
              <a:off x="14341178" y="397241"/>
              <a:ext cx="1344612"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52">
              <a:extLst>
                <a:ext uri="{FF2B5EF4-FFF2-40B4-BE49-F238E27FC236}">
                  <a16:creationId xmlns:a16="http://schemas.microsoft.com/office/drawing/2014/main" id="{B991644A-6140-42BB-B473-89F33F7C44A1}"/>
                </a:ext>
              </a:extLst>
            </p:cNvPr>
            <p:cNvSpPr>
              <a:spLocks/>
            </p:cNvSpPr>
            <p:nvPr/>
          </p:nvSpPr>
          <p:spPr bwMode="auto">
            <a:xfrm>
              <a:off x="13987161" y="1190997"/>
              <a:ext cx="300034"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53">
              <a:extLst>
                <a:ext uri="{FF2B5EF4-FFF2-40B4-BE49-F238E27FC236}">
                  <a16:creationId xmlns:a16="http://schemas.microsoft.com/office/drawing/2014/main" id="{67E5A0FF-EC3F-4EB5-B07E-0B499791E8A2}"/>
                </a:ext>
              </a:extLst>
            </p:cNvPr>
            <p:cNvSpPr>
              <a:spLocks/>
            </p:cNvSpPr>
            <p:nvPr/>
          </p:nvSpPr>
          <p:spPr bwMode="auto">
            <a:xfrm>
              <a:off x="15733416" y="1190997"/>
              <a:ext cx="301621" cy="931864"/>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sp>
        <p:nvSpPr>
          <p:cNvPr id="28" name="Rectangle 75">
            <a:extLst>
              <a:ext uri="{FF2B5EF4-FFF2-40B4-BE49-F238E27FC236}">
                <a16:creationId xmlns:a16="http://schemas.microsoft.com/office/drawing/2014/main" id="{3F3F9351-D652-4D60-8797-0C8C9BE5A204}"/>
              </a:ext>
            </a:extLst>
          </p:cNvPr>
          <p:cNvSpPr/>
          <p:nvPr/>
        </p:nvSpPr>
        <p:spPr bwMode="auto">
          <a:xfrm>
            <a:off x="3217195" y="2637792"/>
            <a:ext cx="8209199" cy="263557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548640" tIns="137160" rIns="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9" name="Rectangle: Rounded Corners 178">
            <a:extLst>
              <a:ext uri="{FF2B5EF4-FFF2-40B4-BE49-F238E27FC236}">
                <a16:creationId xmlns:a16="http://schemas.microsoft.com/office/drawing/2014/main" id="{538D9D6A-2BAF-48C2-B4DA-A5E3BA234368}"/>
              </a:ext>
            </a:extLst>
          </p:cNvPr>
          <p:cNvSpPr/>
          <p:nvPr/>
        </p:nvSpPr>
        <p:spPr bwMode="auto">
          <a:xfrm>
            <a:off x="3377182" y="2744642"/>
            <a:ext cx="3865547" cy="1816708"/>
          </a:xfrm>
          <a:prstGeom prst="roundRect">
            <a:avLst/>
          </a:prstGeom>
          <a:noFill/>
          <a:ln w="19050" cap="flat" cmpd="sng" algn="ctr">
            <a:solidFill>
              <a:srgbClr val="0078D7"/>
            </a:solidFill>
            <a:prstDash val="dash"/>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0" name="Group 179">
            <a:extLst>
              <a:ext uri="{FF2B5EF4-FFF2-40B4-BE49-F238E27FC236}">
                <a16:creationId xmlns:a16="http://schemas.microsoft.com/office/drawing/2014/main" id="{DE0B704C-6DB8-4776-858A-9BED793BF6D4}"/>
              </a:ext>
            </a:extLst>
          </p:cNvPr>
          <p:cNvGrpSpPr/>
          <p:nvPr/>
        </p:nvGrpSpPr>
        <p:grpSpPr>
          <a:xfrm>
            <a:off x="7559295" y="2883682"/>
            <a:ext cx="1703068" cy="587682"/>
            <a:chOff x="7787505" y="3436438"/>
            <a:chExt cx="1703068" cy="587682"/>
          </a:xfrm>
        </p:grpSpPr>
        <p:sp>
          <p:nvSpPr>
            <p:cNvPr id="31" name="Rectangle: Rounded Corners 181">
              <a:extLst>
                <a:ext uri="{FF2B5EF4-FFF2-40B4-BE49-F238E27FC236}">
                  <a16:creationId xmlns:a16="http://schemas.microsoft.com/office/drawing/2014/main" id="{E6B87160-9234-4FBC-B6F2-F0CA6CA661C8}"/>
                </a:ext>
              </a:extLst>
            </p:cNvPr>
            <p:cNvSpPr/>
            <p:nvPr/>
          </p:nvSpPr>
          <p:spPr bwMode="auto">
            <a:xfrm>
              <a:off x="7787505" y="343643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32" name="Rectangle: Rounded Corners 182">
              <a:extLst>
                <a:ext uri="{FF2B5EF4-FFF2-40B4-BE49-F238E27FC236}">
                  <a16:creationId xmlns:a16="http://schemas.microsoft.com/office/drawing/2014/main" id="{2CB564B0-9352-4B04-9C74-D2446D3EB745}"/>
                </a:ext>
              </a:extLst>
            </p:cNvPr>
            <p:cNvSpPr/>
            <p:nvPr/>
          </p:nvSpPr>
          <p:spPr bwMode="auto">
            <a:xfrm>
              <a:off x="7823464" y="348089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33" name="Rectangle: Rounded Corners 183">
              <a:extLst>
                <a:ext uri="{FF2B5EF4-FFF2-40B4-BE49-F238E27FC236}">
                  <a16:creationId xmlns:a16="http://schemas.microsoft.com/office/drawing/2014/main" id="{899F5B33-BC99-4588-8A56-73834E24E8AC}"/>
                </a:ext>
              </a:extLst>
            </p:cNvPr>
            <p:cNvSpPr/>
            <p:nvPr/>
          </p:nvSpPr>
          <p:spPr bwMode="auto">
            <a:xfrm>
              <a:off x="7859423" y="3525352"/>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Desktops</a:t>
              </a:r>
            </a:p>
          </p:txBody>
        </p:sp>
        <p:sp>
          <p:nvSpPr>
            <p:cNvPr id="34" name="desktop" title="a desktop PC">
              <a:extLst>
                <a:ext uri="{FF2B5EF4-FFF2-40B4-BE49-F238E27FC236}">
                  <a16:creationId xmlns:a16="http://schemas.microsoft.com/office/drawing/2014/main" id="{E09F85B4-59BC-4162-929A-E4BBF21988F7}"/>
                </a:ext>
              </a:extLst>
            </p:cNvPr>
            <p:cNvSpPr>
              <a:spLocks noChangeAspect="1" noEditPoints="1"/>
            </p:cNvSpPr>
            <p:nvPr/>
          </p:nvSpPr>
          <p:spPr bwMode="auto">
            <a:xfrm>
              <a:off x="8930300" y="3624723"/>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5" name="Group 185">
            <a:extLst>
              <a:ext uri="{FF2B5EF4-FFF2-40B4-BE49-F238E27FC236}">
                <a16:creationId xmlns:a16="http://schemas.microsoft.com/office/drawing/2014/main" id="{EC46CD32-FB98-4CB3-82FF-017B3DC18CB6}"/>
              </a:ext>
            </a:extLst>
          </p:cNvPr>
          <p:cNvGrpSpPr/>
          <p:nvPr/>
        </p:nvGrpSpPr>
        <p:grpSpPr>
          <a:xfrm>
            <a:off x="7559295" y="3712694"/>
            <a:ext cx="1703068" cy="587682"/>
            <a:chOff x="9490573" y="3436438"/>
            <a:chExt cx="1703068" cy="587682"/>
          </a:xfrm>
        </p:grpSpPr>
        <p:sp>
          <p:nvSpPr>
            <p:cNvPr id="36" name="Rectangle: Rounded Corners 186">
              <a:extLst>
                <a:ext uri="{FF2B5EF4-FFF2-40B4-BE49-F238E27FC236}">
                  <a16:creationId xmlns:a16="http://schemas.microsoft.com/office/drawing/2014/main" id="{F8ECEB64-18A3-45CD-9A41-6C7BFA252453}"/>
                </a:ext>
              </a:extLst>
            </p:cNvPr>
            <p:cNvSpPr/>
            <p:nvPr/>
          </p:nvSpPr>
          <p:spPr bwMode="auto">
            <a:xfrm>
              <a:off x="9490573" y="343643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37" name="Rectangle: Rounded Corners 187">
              <a:extLst>
                <a:ext uri="{FF2B5EF4-FFF2-40B4-BE49-F238E27FC236}">
                  <a16:creationId xmlns:a16="http://schemas.microsoft.com/office/drawing/2014/main" id="{AA300D82-0788-4391-B518-84952636E7CD}"/>
                </a:ext>
              </a:extLst>
            </p:cNvPr>
            <p:cNvSpPr/>
            <p:nvPr/>
          </p:nvSpPr>
          <p:spPr bwMode="auto">
            <a:xfrm>
              <a:off x="9526532" y="348089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38" name="Rectangle: Rounded Corners 188">
              <a:extLst>
                <a:ext uri="{FF2B5EF4-FFF2-40B4-BE49-F238E27FC236}">
                  <a16:creationId xmlns:a16="http://schemas.microsoft.com/office/drawing/2014/main" id="{F05226EE-6B22-4290-8F1E-C6087BD4DA3A}"/>
                </a:ext>
              </a:extLst>
            </p:cNvPr>
            <p:cNvSpPr/>
            <p:nvPr/>
          </p:nvSpPr>
          <p:spPr bwMode="auto">
            <a:xfrm>
              <a:off x="9562491" y="3525352"/>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Apps</a:t>
              </a:r>
            </a:p>
          </p:txBody>
        </p:sp>
        <p:sp>
          <p:nvSpPr>
            <p:cNvPr id="39" name="GenericApp_EB3B" title="Icon of an app window">
              <a:extLst>
                <a:ext uri="{FF2B5EF4-FFF2-40B4-BE49-F238E27FC236}">
                  <a16:creationId xmlns:a16="http://schemas.microsoft.com/office/drawing/2014/main" id="{DE0A990A-A584-4C31-BE42-EE2141E660A9}"/>
                </a:ext>
              </a:extLst>
            </p:cNvPr>
            <p:cNvSpPr>
              <a:spLocks noChangeAspect="1" noEditPoints="1"/>
            </p:cNvSpPr>
            <p:nvPr/>
          </p:nvSpPr>
          <p:spPr bwMode="auto">
            <a:xfrm>
              <a:off x="10561450" y="3634524"/>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0" name="Group 191">
            <a:extLst>
              <a:ext uri="{FF2B5EF4-FFF2-40B4-BE49-F238E27FC236}">
                <a16:creationId xmlns:a16="http://schemas.microsoft.com/office/drawing/2014/main" id="{6BE69FFF-AE8C-4CFB-9333-86758FFA8CC1}"/>
              </a:ext>
            </a:extLst>
          </p:cNvPr>
          <p:cNvGrpSpPr/>
          <p:nvPr/>
        </p:nvGrpSpPr>
        <p:grpSpPr>
          <a:xfrm>
            <a:off x="3479158" y="2883682"/>
            <a:ext cx="1703068" cy="587682"/>
            <a:chOff x="3204969" y="3834996"/>
            <a:chExt cx="1703068" cy="587682"/>
          </a:xfrm>
        </p:grpSpPr>
        <p:sp>
          <p:nvSpPr>
            <p:cNvPr id="41" name="Rectangle: Rounded Corners 192">
              <a:extLst>
                <a:ext uri="{FF2B5EF4-FFF2-40B4-BE49-F238E27FC236}">
                  <a16:creationId xmlns:a16="http://schemas.microsoft.com/office/drawing/2014/main" id="{AEA84B40-B73B-4E87-9E4B-D5CCE7CB2A1B}"/>
                </a:ext>
              </a:extLst>
            </p:cNvPr>
            <p:cNvSpPr/>
            <p:nvPr/>
          </p:nvSpPr>
          <p:spPr bwMode="auto">
            <a:xfrm>
              <a:off x="3204969" y="3834996"/>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2" name="Rectangle: Rounded Corners 193">
              <a:extLst>
                <a:ext uri="{FF2B5EF4-FFF2-40B4-BE49-F238E27FC236}">
                  <a16:creationId xmlns:a16="http://schemas.microsoft.com/office/drawing/2014/main" id="{8CC84752-9A95-4BB1-AA8F-4B56B0D28DD3}"/>
                </a:ext>
              </a:extLst>
            </p:cNvPr>
            <p:cNvSpPr/>
            <p:nvPr/>
          </p:nvSpPr>
          <p:spPr bwMode="auto">
            <a:xfrm>
              <a:off x="3240928" y="3879453"/>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3" name="Rectangle: Rounded Corners 194">
              <a:extLst>
                <a:ext uri="{FF2B5EF4-FFF2-40B4-BE49-F238E27FC236}">
                  <a16:creationId xmlns:a16="http://schemas.microsoft.com/office/drawing/2014/main" id="{C9AA5934-CE63-402F-8D8B-039DF2DC46AE}"/>
                </a:ext>
              </a:extLst>
            </p:cNvPr>
            <p:cNvSpPr/>
            <p:nvPr/>
          </p:nvSpPr>
          <p:spPr bwMode="auto">
            <a:xfrm>
              <a:off x="3276887" y="3923910"/>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Web access</a:t>
              </a:r>
            </a:p>
          </p:txBody>
        </p:sp>
        <p:sp>
          <p:nvSpPr>
            <p:cNvPr id="44" name="globe_2" title="Icon of a sphere made of lines">
              <a:extLst>
                <a:ext uri="{FF2B5EF4-FFF2-40B4-BE49-F238E27FC236}">
                  <a16:creationId xmlns:a16="http://schemas.microsoft.com/office/drawing/2014/main" id="{F53CF7FB-5AAB-40F5-8408-9CA411D841EF}"/>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5" name="Group 196">
            <a:extLst>
              <a:ext uri="{FF2B5EF4-FFF2-40B4-BE49-F238E27FC236}">
                <a16:creationId xmlns:a16="http://schemas.microsoft.com/office/drawing/2014/main" id="{58FCB759-D1A1-420A-9E2E-77CE573805DB}"/>
              </a:ext>
            </a:extLst>
          </p:cNvPr>
          <p:cNvGrpSpPr/>
          <p:nvPr/>
        </p:nvGrpSpPr>
        <p:grpSpPr>
          <a:xfrm>
            <a:off x="5395265" y="2888594"/>
            <a:ext cx="1703068" cy="1470385"/>
            <a:chOff x="4908037" y="4699961"/>
            <a:chExt cx="1703068" cy="1470385"/>
          </a:xfrm>
        </p:grpSpPr>
        <p:sp>
          <p:nvSpPr>
            <p:cNvPr id="46" name="Rectangle: Rounded Corners 197">
              <a:extLst>
                <a:ext uri="{FF2B5EF4-FFF2-40B4-BE49-F238E27FC236}">
                  <a16:creationId xmlns:a16="http://schemas.microsoft.com/office/drawing/2014/main" id="{45E957D1-3F08-42A3-BDA2-560AD17BB8DA}"/>
                </a:ext>
              </a:extLst>
            </p:cNvPr>
            <p:cNvSpPr/>
            <p:nvPr/>
          </p:nvSpPr>
          <p:spPr bwMode="auto">
            <a:xfrm>
              <a:off x="4908037" y="4699961"/>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7" name="Rectangle: Rounded Corners 198">
              <a:extLst>
                <a:ext uri="{FF2B5EF4-FFF2-40B4-BE49-F238E27FC236}">
                  <a16:creationId xmlns:a16="http://schemas.microsoft.com/office/drawing/2014/main" id="{03A16C4E-83B5-436F-AD6C-0592A21B7E9F}"/>
                </a:ext>
              </a:extLst>
            </p:cNvPr>
            <p:cNvSpPr/>
            <p:nvPr/>
          </p:nvSpPr>
          <p:spPr bwMode="auto">
            <a:xfrm>
              <a:off x="4943996" y="474441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8" name="Rectangle: Rounded Corners 199">
              <a:extLst>
                <a:ext uri="{FF2B5EF4-FFF2-40B4-BE49-F238E27FC236}">
                  <a16:creationId xmlns:a16="http://schemas.microsoft.com/office/drawing/2014/main" id="{398F76BC-0729-442D-8AEE-8255B7E8D191}"/>
                </a:ext>
              </a:extLst>
            </p:cNvPr>
            <p:cNvSpPr/>
            <p:nvPr/>
          </p:nvSpPr>
          <p:spPr bwMode="auto">
            <a:xfrm>
              <a:off x="4979955" y="478887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Broker</a:t>
              </a:r>
            </a:p>
          </p:txBody>
        </p:sp>
        <p:grpSp>
          <p:nvGrpSpPr>
            <p:cNvPr id="49" name="Group 200">
              <a:extLst>
                <a:ext uri="{FF2B5EF4-FFF2-40B4-BE49-F238E27FC236}">
                  <a16:creationId xmlns:a16="http://schemas.microsoft.com/office/drawing/2014/main" id="{53083D85-EACC-48BD-9207-1A89519CE39D}"/>
                </a:ext>
              </a:extLst>
            </p:cNvPr>
            <p:cNvGrpSpPr/>
            <p:nvPr/>
          </p:nvGrpSpPr>
          <p:grpSpPr>
            <a:xfrm>
              <a:off x="6171692" y="5722961"/>
              <a:ext cx="283604" cy="447385"/>
              <a:chOff x="8107680" y="2636348"/>
              <a:chExt cx="419100" cy="447385"/>
            </a:xfrm>
          </p:grpSpPr>
          <p:cxnSp>
            <p:nvCxnSpPr>
              <p:cNvPr id="50" name="Straight Connector 201">
                <a:extLst>
                  <a:ext uri="{FF2B5EF4-FFF2-40B4-BE49-F238E27FC236}">
                    <a16:creationId xmlns:a16="http://schemas.microsoft.com/office/drawing/2014/main" id="{44221F83-48EC-427D-A174-4ADC46E46736}"/>
                  </a:ext>
                </a:extLst>
              </p:cNvPr>
              <p:cNvCxnSpPr>
                <a:cxnSpLocks/>
              </p:cNvCxnSpPr>
              <p:nvPr/>
            </p:nvCxnSpPr>
            <p:spPr>
              <a:xfrm>
                <a:off x="8107680" y="2860040"/>
                <a:ext cx="419100" cy="0"/>
              </a:xfrm>
              <a:prstGeom prst="line">
                <a:avLst/>
              </a:prstGeom>
              <a:noFill/>
              <a:ln w="12700" cap="flat" cmpd="sng" algn="ctr">
                <a:solidFill>
                  <a:srgbClr val="FFFFFF"/>
                </a:solidFill>
                <a:prstDash val="solid"/>
                <a:headEnd type="oval" w="sm" len="sm"/>
                <a:tailEnd type="arrow" w="sm" len="sm"/>
              </a:ln>
              <a:effectLst/>
            </p:spPr>
          </p:cxnSp>
          <p:cxnSp>
            <p:nvCxnSpPr>
              <p:cNvPr id="51" name="Straight Connector 202">
                <a:extLst>
                  <a:ext uri="{FF2B5EF4-FFF2-40B4-BE49-F238E27FC236}">
                    <a16:creationId xmlns:a16="http://schemas.microsoft.com/office/drawing/2014/main" id="{B15E6851-7EFF-483C-999C-74EC4826710C}"/>
                  </a:ext>
                </a:extLst>
              </p:cNvPr>
              <p:cNvCxnSpPr>
                <a:cxnSpLocks/>
              </p:cNvCxnSpPr>
              <p:nvPr/>
            </p:nvCxnSpPr>
            <p:spPr>
              <a:xfrm flipV="1">
                <a:off x="8205399" y="2636348"/>
                <a:ext cx="167640" cy="218440"/>
              </a:xfrm>
              <a:prstGeom prst="line">
                <a:avLst/>
              </a:prstGeom>
              <a:noFill/>
              <a:ln w="12700" cap="flat" cmpd="sng" algn="ctr">
                <a:solidFill>
                  <a:srgbClr val="FFFFFF"/>
                </a:solidFill>
                <a:prstDash val="solid"/>
                <a:headEnd type="none" w="sm" len="sm"/>
                <a:tailEnd type="arrow" w="sm" len="sm"/>
              </a:ln>
              <a:effectLst/>
            </p:spPr>
          </p:cxnSp>
          <p:cxnSp>
            <p:nvCxnSpPr>
              <p:cNvPr id="52" name="Straight Connector 205">
                <a:extLst>
                  <a:ext uri="{FF2B5EF4-FFF2-40B4-BE49-F238E27FC236}">
                    <a16:creationId xmlns:a16="http://schemas.microsoft.com/office/drawing/2014/main" id="{CD02FA11-2287-4D49-9451-8F8DE0EF5AEE}"/>
                  </a:ext>
                </a:extLst>
              </p:cNvPr>
              <p:cNvCxnSpPr>
                <a:cxnSpLocks/>
              </p:cNvCxnSpPr>
              <p:nvPr/>
            </p:nvCxnSpPr>
            <p:spPr>
              <a:xfrm>
                <a:off x="8207396" y="2865293"/>
                <a:ext cx="167640" cy="218440"/>
              </a:xfrm>
              <a:prstGeom prst="line">
                <a:avLst/>
              </a:prstGeom>
              <a:noFill/>
              <a:ln w="12700" cap="flat" cmpd="sng" algn="ctr">
                <a:solidFill>
                  <a:srgbClr val="FFFFFF"/>
                </a:solidFill>
                <a:prstDash val="solid"/>
                <a:headEnd type="none" w="sm" len="sm"/>
                <a:tailEnd type="arrow" w="sm" len="sm"/>
              </a:ln>
              <a:effectLst/>
            </p:spPr>
          </p:cxnSp>
        </p:grpSp>
      </p:grpSp>
      <p:grpSp>
        <p:nvGrpSpPr>
          <p:cNvPr id="53" name="Group 206">
            <a:extLst>
              <a:ext uri="{FF2B5EF4-FFF2-40B4-BE49-F238E27FC236}">
                <a16:creationId xmlns:a16="http://schemas.microsoft.com/office/drawing/2014/main" id="{8E8E9820-E6EE-48EF-8636-7D70D1261A22}"/>
              </a:ext>
            </a:extLst>
          </p:cNvPr>
          <p:cNvGrpSpPr/>
          <p:nvPr/>
        </p:nvGrpSpPr>
        <p:grpSpPr>
          <a:xfrm>
            <a:off x="3480072" y="3767333"/>
            <a:ext cx="1703068" cy="587682"/>
            <a:chOff x="3204969" y="4699961"/>
            <a:chExt cx="1703068" cy="587682"/>
          </a:xfrm>
        </p:grpSpPr>
        <p:sp>
          <p:nvSpPr>
            <p:cNvPr id="54" name="Rectangle: Rounded Corners 207">
              <a:extLst>
                <a:ext uri="{FF2B5EF4-FFF2-40B4-BE49-F238E27FC236}">
                  <a16:creationId xmlns:a16="http://schemas.microsoft.com/office/drawing/2014/main" id="{A977A2A5-8984-4633-85DF-0156CC87CF7D}"/>
                </a:ext>
              </a:extLst>
            </p:cNvPr>
            <p:cNvSpPr/>
            <p:nvPr/>
          </p:nvSpPr>
          <p:spPr bwMode="auto">
            <a:xfrm>
              <a:off x="3204969" y="4699961"/>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5" name="Rectangle: Rounded Corners 208">
              <a:extLst>
                <a:ext uri="{FF2B5EF4-FFF2-40B4-BE49-F238E27FC236}">
                  <a16:creationId xmlns:a16="http://schemas.microsoft.com/office/drawing/2014/main" id="{7E7B4873-405F-4944-9616-F8DEAEA1DF34}"/>
                </a:ext>
              </a:extLst>
            </p:cNvPr>
            <p:cNvSpPr/>
            <p:nvPr/>
          </p:nvSpPr>
          <p:spPr bwMode="auto">
            <a:xfrm>
              <a:off x="3240928" y="474441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6" name="Rectangle: Rounded Corners 209">
              <a:extLst>
                <a:ext uri="{FF2B5EF4-FFF2-40B4-BE49-F238E27FC236}">
                  <a16:creationId xmlns:a16="http://schemas.microsoft.com/office/drawing/2014/main" id="{5AF02E73-4653-4974-91F3-5F641B9D35F5}"/>
                </a:ext>
              </a:extLst>
            </p:cNvPr>
            <p:cNvSpPr/>
            <p:nvPr/>
          </p:nvSpPr>
          <p:spPr bwMode="auto">
            <a:xfrm>
              <a:off x="3276887" y="478887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Gateway</a:t>
              </a:r>
            </a:p>
          </p:txBody>
        </p:sp>
        <p:sp>
          <p:nvSpPr>
            <p:cNvPr id="57" name="Move_E7C2" title="Icon of four arrows pointing away from eachother">
              <a:extLst>
                <a:ext uri="{FF2B5EF4-FFF2-40B4-BE49-F238E27FC236}">
                  <a16:creationId xmlns:a16="http://schemas.microsoft.com/office/drawing/2014/main" id="{4550B338-099C-43EA-9E4C-E821C17B3F29}"/>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8" name="Group 211">
            <a:extLst>
              <a:ext uri="{FF2B5EF4-FFF2-40B4-BE49-F238E27FC236}">
                <a16:creationId xmlns:a16="http://schemas.microsoft.com/office/drawing/2014/main" id="{7333B2AA-A24C-4500-9ED4-56A51768774E}"/>
              </a:ext>
            </a:extLst>
          </p:cNvPr>
          <p:cNvGrpSpPr/>
          <p:nvPr/>
        </p:nvGrpSpPr>
        <p:grpSpPr>
          <a:xfrm>
            <a:off x="9507011" y="2913237"/>
            <a:ext cx="1703068" cy="587682"/>
            <a:chOff x="9490573" y="4694971"/>
            <a:chExt cx="1703068" cy="587682"/>
          </a:xfrm>
        </p:grpSpPr>
        <p:sp>
          <p:nvSpPr>
            <p:cNvPr id="59" name="Rectangle: Rounded Corners 212">
              <a:extLst>
                <a:ext uri="{FF2B5EF4-FFF2-40B4-BE49-F238E27FC236}">
                  <a16:creationId xmlns:a16="http://schemas.microsoft.com/office/drawing/2014/main" id="{116D96D8-7029-44E9-8D5B-87598572D8F1}"/>
                </a:ext>
              </a:extLst>
            </p:cNvPr>
            <p:cNvSpPr/>
            <p:nvPr/>
          </p:nvSpPr>
          <p:spPr bwMode="auto">
            <a:xfrm>
              <a:off x="9490573" y="4694971"/>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0" name="Rectangle: Rounded Corners 213">
              <a:extLst>
                <a:ext uri="{FF2B5EF4-FFF2-40B4-BE49-F238E27FC236}">
                  <a16:creationId xmlns:a16="http://schemas.microsoft.com/office/drawing/2014/main" id="{DEA2A55E-4993-4AF4-AC45-CAB90DCA6CDE}"/>
                </a:ext>
              </a:extLst>
            </p:cNvPr>
            <p:cNvSpPr/>
            <p:nvPr/>
          </p:nvSpPr>
          <p:spPr bwMode="auto">
            <a:xfrm>
              <a:off x="9526532" y="4739428"/>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1" name="Rectangle: Rounded Corners 214">
              <a:extLst>
                <a:ext uri="{FF2B5EF4-FFF2-40B4-BE49-F238E27FC236}">
                  <a16:creationId xmlns:a16="http://schemas.microsoft.com/office/drawing/2014/main" id="{31987156-121A-42EA-B735-2F18697C07BD}"/>
                </a:ext>
              </a:extLst>
            </p:cNvPr>
            <p:cNvSpPr/>
            <p:nvPr/>
          </p:nvSpPr>
          <p:spPr bwMode="auto">
            <a:xfrm>
              <a:off x="9562491" y="4783885"/>
              <a:ext cx="1631150" cy="498768"/>
            </a:xfrm>
            <a:prstGeom prst="round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horz" wrap="square" lIns="45720" tIns="46630" rIns="4572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File Server</a:t>
              </a:r>
            </a:p>
          </p:txBody>
        </p:sp>
        <p:grpSp>
          <p:nvGrpSpPr>
            <p:cNvPr id="62" name="Group 215">
              <a:extLst>
                <a:ext uri="{FF2B5EF4-FFF2-40B4-BE49-F238E27FC236}">
                  <a16:creationId xmlns:a16="http://schemas.microsoft.com/office/drawing/2014/main" id="{EBD8E1B3-431C-4D21-B907-84DF070E3F9E}"/>
                </a:ext>
              </a:extLst>
            </p:cNvPr>
            <p:cNvGrpSpPr/>
            <p:nvPr/>
          </p:nvGrpSpPr>
          <p:grpSpPr>
            <a:xfrm>
              <a:off x="10569241" y="4839326"/>
              <a:ext cx="396950" cy="355079"/>
              <a:chOff x="10633596" y="3514287"/>
              <a:chExt cx="396950" cy="355079"/>
            </a:xfrm>
          </p:grpSpPr>
          <p:sp>
            <p:nvSpPr>
              <p:cNvPr id="63" name="Hexagon 216">
                <a:extLst>
                  <a:ext uri="{FF2B5EF4-FFF2-40B4-BE49-F238E27FC236}">
                    <a16:creationId xmlns:a16="http://schemas.microsoft.com/office/drawing/2014/main" id="{8D6635B0-5D46-4AD1-B04B-52B8A219F63C}"/>
                  </a:ext>
                </a:extLst>
              </p:cNvPr>
              <p:cNvSpPr/>
              <p:nvPr/>
            </p:nvSpPr>
            <p:spPr>
              <a:xfrm>
                <a:off x="10633596" y="3514287"/>
                <a:ext cx="396950" cy="355079"/>
              </a:xfrm>
              <a:prstGeom prst="hexagon">
                <a:avLst>
                  <a:gd name="adj" fmla="val 30307"/>
                  <a:gd name="vf" fmla="val 115470"/>
                </a:avLst>
              </a:prstGeom>
              <a:solidFill>
                <a:srgbClr val="002050"/>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64" name="Picture 217">
                <a:extLst>
                  <a:ext uri="{FF2B5EF4-FFF2-40B4-BE49-F238E27FC236}">
                    <a16:creationId xmlns:a16="http://schemas.microsoft.com/office/drawing/2014/main" id="{27146E93-5EB6-4A98-B762-55681306CDC8}"/>
                  </a:ext>
                </a:extLst>
              </p:cNvPr>
              <p:cNvPicPr>
                <a:picLocks noChangeAspect="1"/>
              </p:cNvPicPr>
              <p:nvPr/>
            </p:nvPicPr>
            <p:blipFill>
              <a:blip r:embed="rId6"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
        <p:nvSpPr>
          <p:cNvPr id="65" name="Rectangle: Rounded Corners 218">
            <a:extLst>
              <a:ext uri="{FF2B5EF4-FFF2-40B4-BE49-F238E27FC236}">
                <a16:creationId xmlns:a16="http://schemas.microsoft.com/office/drawing/2014/main" id="{1EA711F0-ADA2-49EB-9BC4-D0BCDBEA4903}"/>
              </a:ext>
            </a:extLst>
          </p:cNvPr>
          <p:cNvSpPr/>
          <p:nvPr/>
        </p:nvSpPr>
        <p:spPr bwMode="auto">
          <a:xfrm>
            <a:off x="7444259" y="2744642"/>
            <a:ext cx="3865547" cy="1816708"/>
          </a:xfrm>
          <a:prstGeom prst="roundRect">
            <a:avLst/>
          </a:prstGeom>
          <a:noFill/>
          <a:ln w="19050" cap="flat" cmpd="sng" algn="ctr">
            <a:solidFill>
              <a:srgbClr val="0078D7"/>
            </a:solidFill>
            <a:prstDash val="dash"/>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Rectangle 219">
            <a:extLst>
              <a:ext uri="{FF2B5EF4-FFF2-40B4-BE49-F238E27FC236}">
                <a16:creationId xmlns:a16="http://schemas.microsoft.com/office/drawing/2014/main" id="{EE3AC47A-0456-4A69-A1D7-CF2F24D6BACD}"/>
              </a:ext>
            </a:extLst>
          </p:cNvPr>
          <p:cNvSpPr/>
          <p:nvPr/>
        </p:nvSpPr>
        <p:spPr bwMode="auto">
          <a:xfrm>
            <a:off x="3218686" y="4734729"/>
            <a:ext cx="8209199" cy="564891"/>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67" name="Group 6">
            <a:extLst>
              <a:ext uri="{FF2B5EF4-FFF2-40B4-BE49-F238E27FC236}">
                <a16:creationId xmlns:a16="http://schemas.microsoft.com/office/drawing/2014/main" id="{B6A96F41-559A-4ECF-96CF-CE56521FD17C}"/>
              </a:ext>
            </a:extLst>
          </p:cNvPr>
          <p:cNvGrpSpPr/>
          <p:nvPr/>
        </p:nvGrpSpPr>
        <p:grpSpPr>
          <a:xfrm>
            <a:off x="7595254" y="4848934"/>
            <a:ext cx="2301708" cy="434562"/>
            <a:chOff x="7184637" y="5116832"/>
            <a:chExt cx="2301708" cy="434562"/>
          </a:xfrm>
        </p:grpSpPr>
        <p:grpSp>
          <p:nvGrpSpPr>
            <p:cNvPr id="68" name="Group 220">
              <a:extLst>
                <a:ext uri="{FF2B5EF4-FFF2-40B4-BE49-F238E27FC236}">
                  <a16:creationId xmlns:a16="http://schemas.microsoft.com/office/drawing/2014/main" id="{32F433E0-9CB8-4F3E-AD38-648AD731D901}"/>
                </a:ext>
              </a:extLst>
            </p:cNvPr>
            <p:cNvGrpSpPr/>
            <p:nvPr/>
          </p:nvGrpSpPr>
          <p:grpSpPr>
            <a:xfrm>
              <a:off x="7184637" y="5116832"/>
              <a:ext cx="378819" cy="378819"/>
              <a:chOff x="5564119" y="2081144"/>
              <a:chExt cx="501718" cy="501718"/>
            </a:xfrm>
          </p:grpSpPr>
          <p:sp>
            <p:nvSpPr>
              <p:cNvPr id="70" name="Diamond 221">
                <a:extLst>
                  <a:ext uri="{FF2B5EF4-FFF2-40B4-BE49-F238E27FC236}">
                    <a16:creationId xmlns:a16="http://schemas.microsoft.com/office/drawing/2014/main" id="{81D6446E-3CD3-4B36-ACF9-CC359379BEE4}"/>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1" name="Graphic 222">
                <a:extLst>
                  <a:ext uri="{FF2B5EF4-FFF2-40B4-BE49-F238E27FC236}">
                    <a16:creationId xmlns:a16="http://schemas.microsoft.com/office/drawing/2014/main" id="{D9827D3A-AFD7-478B-B7E7-F324023392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sp>
          <p:nvSpPr>
            <p:cNvPr id="69" name="Rectangle 228">
              <a:extLst>
                <a:ext uri="{FF2B5EF4-FFF2-40B4-BE49-F238E27FC236}">
                  <a16:creationId xmlns:a16="http://schemas.microsoft.com/office/drawing/2014/main" id="{1DA235AC-B97C-4BFD-A90E-1E5F14F5291D}"/>
                </a:ext>
              </a:extLst>
            </p:cNvPr>
            <p:cNvSpPr/>
            <p:nvPr/>
          </p:nvSpPr>
          <p:spPr>
            <a:xfrm>
              <a:off x="7563456" y="5163596"/>
              <a:ext cx="1922889" cy="387798"/>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Windows Server AD</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Domain Services</a:t>
              </a:r>
            </a:p>
          </p:txBody>
        </p:sp>
      </p:grpSp>
      <p:sp>
        <p:nvSpPr>
          <p:cNvPr id="72" name="Rectangle 231">
            <a:extLst>
              <a:ext uri="{FF2B5EF4-FFF2-40B4-BE49-F238E27FC236}">
                <a16:creationId xmlns:a16="http://schemas.microsoft.com/office/drawing/2014/main" id="{379CB763-9737-4F3B-B4EC-023C84BAD75F}"/>
              </a:ext>
            </a:extLst>
          </p:cNvPr>
          <p:cNvSpPr/>
          <p:nvPr/>
        </p:nvSpPr>
        <p:spPr>
          <a:xfrm>
            <a:off x="10982629" y="4551292"/>
            <a:ext cx="490989" cy="24006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3" fontAlgn="base">
              <a:lnSpc>
                <a:spcPct val="80000"/>
              </a:lnSpc>
              <a:spcBef>
                <a:spcPct val="0"/>
              </a:spcBef>
              <a:spcAft>
                <a:spcPct val="0"/>
              </a:spcAft>
            </a:pPr>
            <a:r>
              <a:rPr lang="en-US" sz="1200" dirty="0">
                <a:latin typeface="Segoe Pro Semibold" panose="020B0702040504020203" pitchFamily="34" charset="0"/>
                <a:cs typeface="Segoe UI Light"/>
              </a:rPr>
              <a:t>VMs</a:t>
            </a:r>
          </a:p>
        </p:txBody>
      </p:sp>
      <p:sp>
        <p:nvSpPr>
          <p:cNvPr id="73" name="TextBox 232">
            <a:extLst>
              <a:ext uri="{FF2B5EF4-FFF2-40B4-BE49-F238E27FC236}">
                <a16:creationId xmlns:a16="http://schemas.microsoft.com/office/drawing/2014/main" id="{37CA9456-ADFA-46B6-9F33-5D9FD6D30B6D}"/>
              </a:ext>
            </a:extLst>
          </p:cNvPr>
          <p:cNvSpPr txBox="1"/>
          <p:nvPr/>
        </p:nvSpPr>
        <p:spPr>
          <a:xfrm>
            <a:off x="5547811" y="4268739"/>
            <a:ext cx="1514564" cy="246221"/>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RD infrastructure</a:t>
            </a:r>
          </a:p>
        </p:txBody>
      </p:sp>
      <p:sp>
        <p:nvSpPr>
          <p:cNvPr id="74" name="TextBox 233">
            <a:extLst>
              <a:ext uri="{FF2B5EF4-FFF2-40B4-BE49-F238E27FC236}">
                <a16:creationId xmlns:a16="http://schemas.microsoft.com/office/drawing/2014/main" id="{9FC5DD92-6365-48C3-9375-8E2316E993E3}"/>
              </a:ext>
            </a:extLst>
          </p:cNvPr>
          <p:cNvSpPr txBox="1"/>
          <p:nvPr/>
        </p:nvSpPr>
        <p:spPr>
          <a:xfrm>
            <a:off x="9488489" y="4268739"/>
            <a:ext cx="1595191" cy="246221"/>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mn-cs"/>
              </a:rPr>
              <a:t>User environment</a:t>
            </a:r>
          </a:p>
        </p:txBody>
      </p:sp>
      <p:grpSp>
        <p:nvGrpSpPr>
          <p:cNvPr id="75" name="Group 7">
            <a:extLst>
              <a:ext uri="{FF2B5EF4-FFF2-40B4-BE49-F238E27FC236}">
                <a16:creationId xmlns:a16="http://schemas.microsoft.com/office/drawing/2014/main" id="{B43F7884-B10C-4753-8F09-63E108FDEA88}"/>
              </a:ext>
            </a:extLst>
          </p:cNvPr>
          <p:cNvGrpSpPr/>
          <p:nvPr/>
        </p:nvGrpSpPr>
        <p:grpSpPr>
          <a:xfrm>
            <a:off x="5146267" y="4805888"/>
            <a:ext cx="1654455" cy="464909"/>
            <a:chOff x="5182845" y="5073786"/>
            <a:chExt cx="1654455" cy="464909"/>
          </a:xfrm>
        </p:grpSpPr>
        <p:sp>
          <p:nvSpPr>
            <p:cNvPr id="76" name="Rectangle: Rounded Corners 227">
              <a:extLst>
                <a:ext uri="{FF2B5EF4-FFF2-40B4-BE49-F238E27FC236}">
                  <a16:creationId xmlns:a16="http://schemas.microsoft.com/office/drawing/2014/main" id="{7AB85E69-7AB5-4730-87E8-40AA0F05A09B}"/>
                </a:ext>
              </a:extLst>
            </p:cNvPr>
            <p:cNvSpPr/>
            <p:nvPr/>
          </p:nvSpPr>
          <p:spPr bwMode="auto">
            <a:xfrm>
              <a:off x="5182845" y="5229546"/>
              <a:ext cx="1440572" cy="265605"/>
            </a:xfrm>
            <a:prstGeom prst="round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93" fontAlgn="base">
                <a:lnSpc>
                  <a:spcPct val="80000"/>
                </a:lnSpc>
                <a:spcBef>
                  <a:spcPct val="0"/>
                </a:spcBef>
                <a:spcAft>
                  <a:spcPct val="0"/>
                </a:spcAft>
              </a:pPr>
              <a:r>
                <a:rPr lang="en-US" sz="1200" dirty="0">
                  <a:solidFill>
                    <a:srgbClr val="FFFFFF"/>
                  </a:solidFill>
                  <a:latin typeface="Segoe Pro Semibold" panose="020B0702040504020203" pitchFamily="34" charset="0"/>
                  <a:cs typeface="Segoe UI Light"/>
                </a:rPr>
                <a:t>Azure SQL DB</a:t>
              </a:r>
            </a:p>
          </p:txBody>
        </p:sp>
        <p:pic>
          <p:nvPicPr>
            <p:cNvPr id="77" name="Picture 5" descr="A close up of a sign&#10;&#10;Description generated with high confidence">
              <a:extLst>
                <a:ext uri="{FF2B5EF4-FFF2-40B4-BE49-F238E27FC236}">
                  <a16:creationId xmlns:a16="http://schemas.microsoft.com/office/drawing/2014/main" id="{5EE0D436-A2DF-451A-9859-C3E211168E3D}"/>
                </a:ext>
              </a:extLst>
            </p:cNvPr>
            <p:cNvPicPr>
              <a:picLocks noChangeAspect="1"/>
            </p:cNvPicPr>
            <p:nvPr/>
          </p:nvPicPr>
          <p:blipFill>
            <a:blip r:embed="rId9">
              <a:biLevel thresh="25000"/>
            </a:blip>
            <a:stretch>
              <a:fillRect/>
            </a:stretch>
          </p:blipFill>
          <p:spPr>
            <a:xfrm>
              <a:off x="6372391" y="5073786"/>
              <a:ext cx="464909" cy="464909"/>
            </a:xfrm>
            <a:prstGeom prst="rect">
              <a:avLst/>
            </a:prstGeom>
          </p:spPr>
        </p:pic>
      </p:grpSp>
      <p:sp>
        <p:nvSpPr>
          <p:cNvPr id="78" name="Text Placeholder 2">
            <a:extLst>
              <a:ext uri="{FF2B5EF4-FFF2-40B4-BE49-F238E27FC236}">
                <a16:creationId xmlns:a16="http://schemas.microsoft.com/office/drawing/2014/main" id="{1A72F754-F5F6-48DA-A9EE-FFFBFE445A40}"/>
              </a:ext>
            </a:extLst>
          </p:cNvPr>
          <p:cNvSpPr txBox="1">
            <a:spLocks/>
          </p:cNvSpPr>
          <p:nvPr/>
        </p:nvSpPr>
        <p:spPr>
          <a:xfrm>
            <a:off x="551684" y="5739781"/>
            <a:ext cx="11090503" cy="492443"/>
          </a:xfrm>
          <a:prstGeom prst="rect">
            <a:avLst/>
          </a:prstGeom>
        </p:spPr>
        <p:txBody>
          <a:bodyPr vert="horz" wrap="squar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chemeClr val="accent4"/>
                </a:solidFill>
                <a:effectLst/>
                <a:uLnTx/>
                <a:uFillTx/>
                <a:latin typeface="Segoe UI"/>
                <a:ea typeface="+mn-ea"/>
                <a:cs typeface="+mn-cs"/>
              </a:rPr>
              <a:t>Inizio</a:t>
            </a:r>
            <a:r>
              <a:rPr kumimoji="0" lang="en-US" sz="3200" b="0" i="0" u="none" strike="noStrike" kern="1200" cap="none" spc="0" normalizeH="0" baseline="0" noProof="0" dirty="0">
                <a:ln>
                  <a:noFill/>
                </a:ln>
                <a:solidFill>
                  <a:schemeClr val="accent4"/>
                </a:solidFill>
                <a:effectLst/>
                <a:uLnTx/>
                <a:uFillTx/>
                <a:latin typeface="Segoe UI"/>
                <a:ea typeface="+mn-ea"/>
                <a:cs typeface="+mn-cs"/>
              </a:rPr>
              <a:t> </a:t>
            </a:r>
            <a:r>
              <a:rPr kumimoji="0" lang="en-US" sz="3200" b="0" i="0" u="none" strike="noStrike" kern="1200" cap="none" spc="0" normalizeH="0" baseline="0" noProof="0" dirty="0" err="1">
                <a:ln>
                  <a:noFill/>
                </a:ln>
                <a:solidFill>
                  <a:schemeClr val="accent4"/>
                </a:solidFill>
                <a:effectLst/>
                <a:uLnTx/>
                <a:uFillTx/>
                <a:latin typeface="Segoe UI"/>
                <a:ea typeface="+mn-ea"/>
                <a:cs typeface="+mn-cs"/>
              </a:rPr>
              <a:t>dell’integrazione</a:t>
            </a:r>
            <a:r>
              <a:rPr kumimoji="0" lang="en-US" sz="3200" b="0" i="0" u="none" strike="noStrike" kern="1200" cap="none" spc="0" normalizeH="0" baseline="0" noProof="0" dirty="0">
                <a:ln>
                  <a:noFill/>
                </a:ln>
                <a:solidFill>
                  <a:schemeClr val="accent4"/>
                </a:solidFill>
                <a:effectLst/>
                <a:uLnTx/>
                <a:uFillTx/>
                <a:latin typeface="Segoe UI"/>
                <a:ea typeface="+mn-ea"/>
                <a:cs typeface="+mn-cs"/>
              </a:rPr>
              <a:t> con Azure e </a:t>
            </a:r>
            <a:r>
              <a:rPr kumimoji="0" lang="en-US" sz="3200" b="0" i="0" u="none" strike="noStrike" kern="1200" cap="none" spc="0" normalizeH="0" baseline="0" noProof="0" dirty="0" err="1">
                <a:ln>
                  <a:noFill/>
                </a:ln>
                <a:solidFill>
                  <a:schemeClr val="accent4"/>
                </a:solidFill>
                <a:effectLst/>
                <a:uLnTx/>
                <a:uFillTx/>
                <a:latin typeface="Segoe UI"/>
                <a:ea typeface="+mn-ea"/>
                <a:cs typeface="+mn-cs"/>
              </a:rPr>
              <a:t>ottimizzazione</a:t>
            </a:r>
            <a:endParaRPr kumimoji="0" lang="en-US" sz="3200" b="0" i="0" u="none" strike="noStrike" kern="1200" cap="none" spc="0" normalizeH="0" baseline="0" noProof="0" dirty="0">
              <a:ln>
                <a:noFill/>
              </a:ln>
              <a:solidFill>
                <a:schemeClr val="accent4"/>
              </a:solidFill>
              <a:effectLst/>
              <a:uLnTx/>
              <a:uFillTx/>
              <a:latin typeface="Segoe UI"/>
              <a:ea typeface="+mn-ea"/>
              <a:cs typeface="+mn-cs"/>
            </a:endParaRPr>
          </a:p>
        </p:txBody>
      </p:sp>
    </p:spTree>
    <p:extLst>
      <p:ext uri="{BB962C8B-B14F-4D97-AF65-F5344CB8AC3E}">
        <p14:creationId xmlns:p14="http://schemas.microsoft.com/office/powerpoint/2010/main" val="1669311435"/>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A41"/>
      </a:dk2>
      <a:lt2>
        <a:srgbClr val="E2E8E4"/>
      </a:lt2>
      <a:accent1>
        <a:srgbClr val="DD3397"/>
      </a:accent1>
      <a:accent2>
        <a:srgbClr val="CA21CB"/>
      </a:accent2>
      <a:accent3>
        <a:srgbClr val="9533DD"/>
      </a:accent3>
      <a:accent4>
        <a:srgbClr val="563FD2"/>
      </a:accent4>
      <a:accent5>
        <a:srgbClr val="335FDD"/>
      </a:accent5>
      <a:accent6>
        <a:srgbClr val="2194CB"/>
      </a:accent6>
      <a:hlink>
        <a:srgbClr val="616BCA"/>
      </a:hlink>
      <a:folHlink>
        <a:srgbClr val="7F7F7F"/>
      </a:folHlink>
    </a:clrScheme>
    <a:fontScheme name="Dividend">
      <a:maj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348F0ACFF84F014C97CDC578EDCDECAF" ma:contentTypeVersion="11" ma:contentTypeDescription="Creare un nuovo documento." ma:contentTypeScope="" ma:versionID="a446dfd4b9afa372ff0108d52ce73739">
  <xsd:schema xmlns:xsd="http://www.w3.org/2001/XMLSchema" xmlns:xs="http://www.w3.org/2001/XMLSchema" xmlns:p="http://schemas.microsoft.com/office/2006/metadata/properties" xmlns:ns3="baf1cd70-4138-4370-8986-04aa7ef87cfb" xmlns:ns4="49b720d8-4f1f-4157-bec4-e919da29fcd4" targetNamespace="http://schemas.microsoft.com/office/2006/metadata/properties" ma:root="true" ma:fieldsID="ec167850a63fa85abe357d27c81ed71b" ns3:_="" ns4:_="">
    <xsd:import namespace="baf1cd70-4138-4370-8986-04aa7ef87cfb"/>
    <xsd:import namespace="49b720d8-4f1f-4157-bec4-e919da29fcd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f1cd70-4138-4370-8986-04aa7ef87c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b720d8-4f1f-4157-bec4-e919da29fcd4" elementFormDefault="qualified">
    <xsd:import namespace="http://schemas.microsoft.com/office/2006/documentManagement/types"/>
    <xsd:import namespace="http://schemas.microsoft.com/office/infopath/2007/PartnerControls"/>
    <xsd:element name="SharedWithUsers" ma:index="16"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Condiviso con dettagli" ma:internalName="SharedWithDetails" ma:readOnly="true">
      <xsd:simpleType>
        <xsd:restriction base="dms:Note">
          <xsd:maxLength value="255"/>
        </xsd:restriction>
      </xsd:simpleType>
    </xsd:element>
    <xsd:element name="SharingHintHash" ma:index="18"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CF4173-6C6B-4B85-8B03-E06DC6C0657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13B2AA9-42B8-4D4E-A907-2B813D2FAC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f1cd70-4138-4370-8986-04aa7ef87cfb"/>
    <ds:schemaRef ds:uri="49b720d8-4f1f-4157-bec4-e919da29fc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B630DC-8FF8-4ABD-9DF6-1135FDFCCD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282</TotalTime>
  <Words>3110</Words>
  <Application>Microsoft Office PowerPoint</Application>
  <PresentationFormat>Widescreen</PresentationFormat>
  <Paragraphs>566</Paragraphs>
  <Slides>40</Slides>
  <Notes>20</Notes>
  <HiddenSlides>9</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40</vt:i4>
      </vt:variant>
    </vt:vector>
  </HeadingPairs>
  <TitlesOfParts>
    <vt:vector size="54" baseType="lpstr">
      <vt:lpstr>Arial</vt:lpstr>
      <vt:lpstr>Avenir Next LT Pro</vt:lpstr>
      <vt:lpstr>BookMasterGothic-Roman</vt:lpstr>
      <vt:lpstr>Calibri</vt:lpstr>
      <vt:lpstr>Corbel</vt:lpstr>
      <vt:lpstr>Gill Sans MT</vt:lpstr>
      <vt:lpstr>Segoe Pro Semibold</vt:lpstr>
      <vt:lpstr>Segoe UI</vt:lpstr>
      <vt:lpstr>Segoe UI Light</vt:lpstr>
      <vt:lpstr>Segoe UI Semibold</vt:lpstr>
      <vt:lpstr>Segoe UI Semilight</vt:lpstr>
      <vt:lpstr>Wingdings</vt:lpstr>
      <vt:lpstr>Wingdings 2</vt:lpstr>
      <vt:lpstr>DividendVTI</vt:lpstr>
      <vt:lpstr>CLouD CONFERENCE ITALIA  2019</vt:lpstr>
      <vt:lpstr>Presentazione standard di PowerPoint</vt:lpstr>
      <vt:lpstr>Presentazione standard di PowerPoint</vt:lpstr>
      <vt:lpstr>Presentazione standard di PowerPoint</vt:lpstr>
      <vt:lpstr>Presentazione standard di PowerPoint</vt:lpstr>
      <vt:lpstr>Agenda</vt:lpstr>
      <vt:lpstr>Evoluzione degli RDS</vt:lpstr>
      <vt:lpstr>RDS 2012 R2</vt:lpstr>
      <vt:lpstr>RDS 2016</vt:lpstr>
      <vt:lpstr>RDS 2019</vt:lpstr>
      <vt:lpstr>Novità in WS2019</vt:lpstr>
      <vt:lpstr>Gestione certificati RDS con Azure Key Vault</vt:lpstr>
      <vt:lpstr>Miglioramenti all’RD Licensing</vt:lpstr>
      <vt:lpstr>Miglioramenti nella User experience</vt:lpstr>
      <vt:lpstr>Miglioramenti alla security</vt:lpstr>
      <vt:lpstr>DEMO: Html5 Client</vt:lpstr>
      <vt:lpstr>Evoluzione della tecnologia di virtualizzazione grafica</vt:lpstr>
      <vt:lpstr>GPU virtualization in WS 2019</vt:lpstr>
      <vt:lpstr>Confronto tra DDA e RemoteFX vGPU in WS2019</vt:lpstr>
      <vt:lpstr>Miglioramenti a video e grafica</vt:lpstr>
      <vt:lpstr>DEMO: DDA (Discrete Device Assignment)</vt:lpstr>
      <vt:lpstr>DEMO DDA: 1 - identificazione del Device GPU</vt:lpstr>
      <vt:lpstr>DEMO DDA: 2 - Disabilitazione della GPU</vt:lpstr>
      <vt:lpstr>DEMO DDA: 3 - Verifica dal Device Manager </vt:lpstr>
      <vt:lpstr>DEMO DDA: 4 - Rimozione della GPU dall’Host</vt:lpstr>
      <vt:lpstr>DEMO DDA: 5 - Rimozione della GPU dall’Host</vt:lpstr>
      <vt:lpstr>DEMO DDA: 6 - Abilitazione  Lato Guest</vt:lpstr>
      <vt:lpstr>DEMO DDA: 7 - Configurazione Lato Guest</vt:lpstr>
      <vt:lpstr>DEMO DDA: 8 - Deallocazione GPU da VM guest</vt:lpstr>
      <vt:lpstr>DEMO DDA: 9 - Deallocazione GPU da VM guest</vt:lpstr>
      <vt:lpstr>Windows Virtual Desktop</vt:lpstr>
      <vt:lpstr>Windows Virtual Desktop</vt:lpstr>
      <vt:lpstr>Architettura di Windows Virtual Desktop</vt:lpstr>
      <vt:lpstr>Autenticazione Azure AD</vt:lpstr>
      <vt:lpstr>Flusso della User Connection</vt:lpstr>
      <vt:lpstr>Requisiti in termini di risorse</vt:lpstr>
      <vt:lpstr>Multi-user Windows 10 experience</vt:lpstr>
      <vt:lpstr>Confronto tra Virtualization hosts</vt:lpstr>
      <vt:lpstr>Windows Virtual Desktop  vs   RDS</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CONFERENCE ITALIA  2019</dc:title>
  <dc:creator>Michele Ruberti</dc:creator>
  <cp:lastModifiedBy>Ermanno</cp:lastModifiedBy>
  <cp:revision>61</cp:revision>
  <dcterms:created xsi:type="dcterms:W3CDTF">2019-11-07T08:26:23Z</dcterms:created>
  <dcterms:modified xsi:type="dcterms:W3CDTF">2019-11-26T22:37:41Z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0x010100348F0ACFF84F014C97CDC578EDCDECAF</vt:lpwstr>
  </property>
</Properties>
</file>